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3.svg" ContentType="image/svg+xml"/>
  <Override PartName="/ppt/media/image5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3" r:id="rId3"/>
    <p:sldId id="268" r:id="rId4"/>
    <p:sldId id="269" r:id="rId5"/>
    <p:sldId id="279" r:id="rId6"/>
    <p:sldId id="271" r:id="rId7"/>
    <p:sldId id="290" r:id="rId8"/>
    <p:sldId id="277" r:id="rId9"/>
    <p:sldId id="291" r:id="rId10"/>
    <p:sldId id="292" r:id="rId11"/>
    <p:sldId id="267" r:id="rId12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9A69"/>
    <a:srgbClr val="DBEDDB"/>
    <a:srgbClr val="ABD6AC"/>
    <a:srgbClr val="82C481"/>
    <a:srgbClr val="6FAA8E"/>
    <a:srgbClr val="4B7B74"/>
    <a:srgbClr val="72B286"/>
    <a:srgbClr val="72BE66"/>
    <a:srgbClr val="467E6F"/>
    <a:srgbClr val="775B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323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8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Light" panose="020B0300000000000000" charset="-122"/>
              <a:ea typeface="思源黑体 CN Light" panose="020B0300000000000000" charset="-122"/>
              <a:cs typeface="思源黑体 CN Light" panose="020B03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思源黑体 CN Light" panose="020B0300000000000000" charset="-122"/>
              </a:rPr>
            </a:fld>
            <a:endParaRPr lang="zh-CN" altLang="en-US">
              <a:cs typeface="思源黑体 CN Light" panose="020B03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Light" panose="020B0300000000000000" charset="-122"/>
              <a:ea typeface="思源黑体 CN Light" panose="020B0300000000000000" charset="-122"/>
              <a:cs typeface="思源黑体 CN Light" panose="020B03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思源黑体 CN Light" panose="020B0300000000000000" charset="-122"/>
              </a:rPr>
            </a:fld>
            <a:endParaRPr lang="zh-CN" altLang="en-US">
              <a:cs typeface="思源黑体 CN Light" panose="020B03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</a:defRPr>
            </a:lvl1pPr>
          </a:lstStyle>
          <a:p>
            <a:fld id="{CC0BBD2F-7E4B-4895-85DC-B56FC34DC8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</a:defRPr>
            </a:lvl1pPr>
          </a:lstStyle>
          <a:p>
            <a:fld id="{65B9FC8E-39D1-40B2-8DA1-6322C1FD764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charset="-122"/>
        <a:ea typeface="思源黑体 CN Light" panose="020B0300000000000000" charset="-122"/>
        <a:cs typeface="思源黑体 CN Light" panose="020B03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charset="-122"/>
        <a:ea typeface="思源黑体 CN Light" panose="020B0300000000000000" charset="-122"/>
        <a:cs typeface="思源黑体 CN Light" panose="020B03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charset="-122"/>
        <a:ea typeface="思源黑体 CN Light" panose="020B0300000000000000" charset="-122"/>
        <a:cs typeface="思源黑体 CN Light" panose="020B03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charset="-122"/>
        <a:ea typeface="思源黑体 CN Light" panose="020B0300000000000000" charset="-122"/>
        <a:cs typeface="思源黑体 CN Light" panose="020B03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charset="-122"/>
        <a:ea typeface="思源黑体 CN Light" panose="020B0300000000000000" charset="-122"/>
        <a:cs typeface="思源黑体 CN Light" panose="020B03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31838" y="728663"/>
            <a:ext cx="10728324" cy="5400674"/>
          </a:xfrm>
          <a:prstGeom prst="rect">
            <a:avLst/>
          </a:prstGeom>
          <a:noFill/>
          <a:ln w="38100">
            <a:solidFill>
              <a:srgbClr val="539A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思源黑体 CN Light" panose="020B03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" t="9639" r="59840" b="58318"/>
          <a:stretch>
            <a:fillRect/>
          </a:stretch>
        </p:blipFill>
        <p:spPr>
          <a:xfrm>
            <a:off x="-225586" y="-420033"/>
            <a:ext cx="4324628" cy="2695642"/>
          </a:xfrm>
          <a:custGeom>
            <a:avLst/>
            <a:gdLst>
              <a:gd name="connsiteX0" fmla="*/ 2659351 w 2943710"/>
              <a:gd name="connsiteY0" fmla="*/ 1970 h 1834883"/>
              <a:gd name="connsiteX1" fmla="*/ 2724926 w 2943710"/>
              <a:gd name="connsiteY1" fmla="*/ 23985 h 1834883"/>
              <a:gd name="connsiteX2" fmla="*/ 2942209 w 2943710"/>
              <a:gd name="connsiteY2" fmla="*/ 730155 h 1834883"/>
              <a:gd name="connsiteX3" fmla="*/ 2797354 w 2943710"/>
              <a:gd name="connsiteY3" fmla="*/ 1309577 h 1834883"/>
              <a:gd name="connsiteX4" fmla="*/ 2371841 w 2943710"/>
              <a:gd name="connsiteY4" fmla="*/ 1535914 h 1834883"/>
              <a:gd name="connsiteX5" fmla="*/ 1475548 w 2943710"/>
              <a:gd name="connsiteY5" fmla="*/ 1481593 h 1834883"/>
              <a:gd name="connsiteX6" fmla="*/ 868966 w 2943710"/>
              <a:gd name="connsiteY6" fmla="*/ 1472539 h 1834883"/>
              <a:gd name="connsiteX7" fmla="*/ 45100 w 2943710"/>
              <a:gd name="connsiteY7" fmla="*/ 1834678 h 1834883"/>
              <a:gd name="connsiteX8" fmla="*/ 108474 w 2943710"/>
              <a:gd name="connsiteY8" fmla="*/ 1517807 h 1834883"/>
              <a:gd name="connsiteX9" fmla="*/ 108474 w 2943710"/>
              <a:gd name="connsiteY9" fmla="*/ 1101347 h 1834883"/>
              <a:gd name="connsiteX10" fmla="*/ 144688 w 2943710"/>
              <a:gd name="connsiteY10" fmla="*/ 875011 h 1834883"/>
              <a:gd name="connsiteX11" fmla="*/ 506827 w 2943710"/>
              <a:gd name="connsiteY11" fmla="*/ 458551 h 1834883"/>
              <a:gd name="connsiteX12" fmla="*/ 1294478 w 2943710"/>
              <a:gd name="connsiteY12" fmla="*/ 105466 h 1834883"/>
              <a:gd name="connsiteX13" fmla="*/ 2009702 w 2943710"/>
              <a:gd name="connsiteY13" fmla="*/ 159787 h 1834883"/>
              <a:gd name="connsiteX14" fmla="*/ 2659351 w 2943710"/>
              <a:gd name="connsiteY14" fmla="*/ 1970 h 18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43710" h="1834883">
                <a:moveTo>
                  <a:pt x="2659351" y="1970"/>
                </a:moveTo>
                <a:cubicBezTo>
                  <a:pt x="2683478" y="5100"/>
                  <a:pt x="2705499" y="12102"/>
                  <a:pt x="2724926" y="23985"/>
                </a:cubicBezTo>
                <a:cubicBezTo>
                  <a:pt x="2880344" y="119046"/>
                  <a:pt x="2930138" y="515890"/>
                  <a:pt x="2942209" y="730155"/>
                </a:cubicBezTo>
                <a:cubicBezTo>
                  <a:pt x="2954280" y="944420"/>
                  <a:pt x="2892415" y="1175284"/>
                  <a:pt x="2797354" y="1309577"/>
                </a:cubicBezTo>
                <a:cubicBezTo>
                  <a:pt x="2702293" y="1443870"/>
                  <a:pt x="2592142" y="1507245"/>
                  <a:pt x="2371841" y="1535914"/>
                </a:cubicBezTo>
                <a:cubicBezTo>
                  <a:pt x="2151540" y="1564583"/>
                  <a:pt x="1726027" y="1492155"/>
                  <a:pt x="1475548" y="1481593"/>
                </a:cubicBezTo>
                <a:cubicBezTo>
                  <a:pt x="1225069" y="1471031"/>
                  <a:pt x="1107374" y="1413692"/>
                  <a:pt x="868966" y="1472539"/>
                </a:cubicBezTo>
                <a:cubicBezTo>
                  <a:pt x="630558" y="1531386"/>
                  <a:pt x="171849" y="1827133"/>
                  <a:pt x="45100" y="1834678"/>
                </a:cubicBezTo>
                <a:cubicBezTo>
                  <a:pt x="-81649" y="1842223"/>
                  <a:pt x="97912" y="1640029"/>
                  <a:pt x="108474" y="1517807"/>
                </a:cubicBezTo>
                <a:cubicBezTo>
                  <a:pt x="119036" y="1395585"/>
                  <a:pt x="102438" y="1208480"/>
                  <a:pt x="108474" y="1101347"/>
                </a:cubicBezTo>
                <a:cubicBezTo>
                  <a:pt x="114510" y="994214"/>
                  <a:pt x="76787" y="989688"/>
                  <a:pt x="144688" y="875011"/>
                </a:cubicBezTo>
                <a:cubicBezTo>
                  <a:pt x="212589" y="760334"/>
                  <a:pt x="315195" y="586808"/>
                  <a:pt x="506827" y="458551"/>
                </a:cubicBezTo>
                <a:cubicBezTo>
                  <a:pt x="698459" y="330294"/>
                  <a:pt x="1043999" y="155260"/>
                  <a:pt x="1294478" y="105466"/>
                </a:cubicBezTo>
                <a:cubicBezTo>
                  <a:pt x="1544957" y="55672"/>
                  <a:pt x="1771294" y="173367"/>
                  <a:pt x="2009702" y="159787"/>
                </a:cubicBezTo>
                <a:cubicBezTo>
                  <a:pt x="2218309" y="147905"/>
                  <a:pt x="2490456" y="-19938"/>
                  <a:pt x="2659351" y="1970"/>
                </a:cubicBez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497" r="51320"/>
          <a:stretch>
            <a:fillRect/>
          </a:stretch>
        </p:blipFill>
        <p:spPr>
          <a:xfrm flipH="1">
            <a:off x="5631623" y="3833092"/>
            <a:ext cx="6836764" cy="3318306"/>
          </a:xfrm>
          <a:custGeom>
            <a:avLst/>
            <a:gdLst>
              <a:gd name="connsiteX0" fmla="*/ 738663 w 3716757"/>
              <a:gd name="connsiteY0" fmla="*/ 1519 h 1803973"/>
              <a:gd name="connsiteX1" fmla="*/ 898639 w 3716757"/>
              <a:gd name="connsiteY1" fmla="*/ 24610 h 1803973"/>
              <a:gd name="connsiteX2" fmla="*/ 1637548 w 3716757"/>
              <a:gd name="connsiteY2" fmla="*/ 708101 h 1803973"/>
              <a:gd name="connsiteX3" fmla="*/ 2219439 w 3716757"/>
              <a:gd name="connsiteY3" fmla="*/ 1225337 h 1803973"/>
              <a:gd name="connsiteX4" fmla="*/ 3614130 w 3716757"/>
              <a:gd name="connsiteY4" fmla="*/ 1456246 h 1803973"/>
              <a:gd name="connsiteX5" fmla="*/ 3639025 w 3716757"/>
              <a:gd name="connsiteY5" fmla="*/ 1779014 h 1803973"/>
              <a:gd name="connsiteX6" fmla="*/ 3622432 w 3716757"/>
              <a:gd name="connsiteY6" fmla="*/ 1803973 h 1803973"/>
              <a:gd name="connsiteX7" fmla="*/ 35845 w 3716757"/>
              <a:gd name="connsiteY7" fmla="*/ 1803973 h 1803973"/>
              <a:gd name="connsiteX8" fmla="*/ 9639 w 3716757"/>
              <a:gd name="connsiteY8" fmla="*/ 1748924 h 1803973"/>
              <a:gd name="connsiteX9" fmla="*/ 0 w 3716757"/>
              <a:gd name="connsiteY9" fmla="*/ 1713562 h 1803973"/>
              <a:gd name="connsiteX10" fmla="*/ 0 w 3716757"/>
              <a:gd name="connsiteY10" fmla="*/ 1076298 h 1803973"/>
              <a:gd name="connsiteX11" fmla="*/ 1485 w 3716757"/>
              <a:gd name="connsiteY11" fmla="*/ 1067363 h 1803973"/>
              <a:gd name="connsiteX12" fmla="*/ 150494 w 3716757"/>
              <a:gd name="connsiteY12" fmla="*/ 477192 h 1803973"/>
              <a:gd name="connsiteX13" fmla="*/ 344457 w 3716757"/>
              <a:gd name="connsiteY13" fmla="*/ 181628 h 1803973"/>
              <a:gd name="connsiteX14" fmla="*/ 738663 w 3716757"/>
              <a:gd name="connsiteY14" fmla="*/ 1519 h 1803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716757" h="1803973">
                <a:moveTo>
                  <a:pt x="738663" y="1519"/>
                </a:moveTo>
                <a:cubicBezTo>
                  <a:pt x="790978" y="-3195"/>
                  <a:pt x="844761" y="2674"/>
                  <a:pt x="898639" y="24610"/>
                </a:cubicBezTo>
                <a:cubicBezTo>
                  <a:pt x="1114154" y="112355"/>
                  <a:pt x="1417415" y="507980"/>
                  <a:pt x="1637548" y="708101"/>
                </a:cubicBezTo>
                <a:cubicBezTo>
                  <a:pt x="1857681" y="908222"/>
                  <a:pt x="1890009" y="1100646"/>
                  <a:pt x="2219439" y="1225337"/>
                </a:cubicBezTo>
                <a:cubicBezTo>
                  <a:pt x="2548869" y="1350028"/>
                  <a:pt x="3386300" y="1350028"/>
                  <a:pt x="3614130" y="1456246"/>
                </a:cubicBezTo>
                <a:cubicBezTo>
                  <a:pt x="3785003" y="1535910"/>
                  <a:pt x="3705628" y="1677919"/>
                  <a:pt x="3639025" y="1779014"/>
                </a:cubicBezTo>
                <a:lnTo>
                  <a:pt x="3622432" y="1803973"/>
                </a:lnTo>
                <a:lnTo>
                  <a:pt x="35845" y="1803973"/>
                </a:lnTo>
                <a:lnTo>
                  <a:pt x="9639" y="1748924"/>
                </a:lnTo>
                <a:lnTo>
                  <a:pt x="0" y="1713562"/>
                </a:lnTo>
                <a:lnTo>
                  <a:pt x="0" y="1076298"/>
                </a:lnTo>
                <a:lnTo>
                  <a:pt x="1485" y="1067363"/>
                </a:lnTo>
                <a:cubicBezTo>
                  <a:pt x="43338" y="845685"/>
                  <a:pt x="111047" y="606116"/>
                  <a:pt x="150494" y="477192"/>
                </a:cubicBezTo>
                <a:cubicBezTo>
                  <a:pt x="213609" y="270913"/>
                  <a:pt x="219766" y="257058"/>
                  <a:pt x="344457" y="181628"/>
                </a:cubicBezTo>
                <a:cubicBezTo>
                  <a:pt x="437975" y="125056"/>
                  <a:pt x="581717" y="15662"/>
                  <a:pt x="738663" y="1519"/>
                </a:cubicBezTo>
                <a:close/>
              </a:path>
            </a:pathLst>
          </a:cu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550863" y="549275"/>
            <a:ext cx="11090274" cy="5759450"/>
          </a:xfrm>
          <a:prstGeom prst="rect">
            <a:avLst/>
          </a:prstGeom>
          <a:noFill/>
          <a:ln w="38100">
            <a:solidFill>
              <a:srgbClr val="539A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思源黑体 CN Light" panose="020B03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" t="9639" r="59840" b="58318"/>
          <a:stretch>
            <a:fillRect/>
          </a:stretch>
        </p:blipFill>
        <p:spPr>
          <a:xfrm>
            <a:off x="-197011" y="-298627"/>
            <a:ext cx="3213000" cy="2002738"/>
          </a:xfrm>
          <a:custGeom>
            <a:avLst/>
            <a:gdLst>
              <a:gd name="connsiteX0" fmla="*/ 2659351 w 2943710"/>
              <a:gd name="connsiteY0" fmla="*/ 1970 h 1834883"/>
              <a:gd name="connsiteX1" fmla="*/ 2724926 w 2943710"/>
              <a:gd name="connsiteY1" fmla="*/ 23985 h 1834883"/>
              <a:gd name="connsiteX2" fmla="*/ 2942209 w 2943710"/>
              <a:gd name="connsiteY2" fmla="*/ 730155 h 1834883"/>
              <a:gd name="connsiteX3" fmla="*/ 2797354 w 2943710"/>
              <a:gd name="connsiteY3" fmla="*/ 1309577 h 1834883"/>
              <a:gd name="connsiteX4" fmla="*/ 2371841 w 2943710"/>
              <a:gd name="connsiteY4" fmla="*/ 1535914 h 1834883"/>
              <a:gd name="connsiteX5" fmla="*/ 1475548 w 2943710"/>
              <a:gd name="connsiteY5" fmla="*/ 1481593 h 1834883"/>
              <a:gd name="connsiteX6" fmla="*/ 868966 w 2943710"/>
              <a:gd name="connsiteY6" fmla="*/ 1472539 h 1834883"/>
              <a:gd name="connsiteX7" fmla="*/ 45100 w 2943710"/>
              <a:gd name="connsiteY7" fmla="*/ 1834678 h 1834883"/>
              <a:gd name="connsiteX8" fmla="*/ 108474 w 2943710"/>
              <a:gd name="connsiteY8" fmla="*/ 1517807 h 1834883"/>
              <a:gd name="connsiteX9" fmla="*/ 108474 w 2943710"/>
              <a:gd name="connsiteY9" fmla="*/ 1101347 h 1834883"/>
              <a:gd name="connsiteX10" fmla="*/ 144688 w 2943710"/>
              <a:gd name="connsiteY10" fmla="*/ 875011 h 1834883"/>
              <a:gd name="connsiteX11" fmla="*/ 506827 w 2943710"/>
              <a:gd name="connsiteY11" fmla="*/ 458551 h 1834883"/>
              <a:gd name="connsiteX12" fmla="*/ 1294478 w 2943710"/>
              <a:gd name="connsiteY12" fmla="*/ 105466 h 1834883"/>
              <a:gd name="connsiteX13" fmla="*/ 2009702 w 2943710"/>
              <a:gd name="connsiteY13" fmla="*/ 159787 h 1834883"/>
              <a:gd name="connsiteX14" fmla="*/ 2659351 w 2943710"/>
              <a:gd name="connsiteY14" fmla="*/ 1970 h 18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43710" h="1834883">
                <a:moveTo>
                  <a:pt x="2659351" y="1970"/>
                </a:moveTo>
                <a:cubicBezTo>
                  <a:pt x="2683478" y="5100"/>
                  <a:pt x="2705499" y="12102"/>
                  <a:pt x="2724926" y="23985"/>
                </a:cubicBezTo>
                <a:cubicBezTo>
                  <a:pt x="2880344" y="119046"/>
                  <a:pt x="2930138" y="515890"/>
                  <a:pt x="2942209" y="730155"/>
                </a:cubicBezTo>
                <a:cubicBezTo>
                  <a:pt x="2954280" y="944420"/>
                  <a:pt x="2892415" y="1175284"/>
                  <a:pt x="2797354" y="1309577"/>
                </a:cubicBezTo>
                <a:cubicBezTo>
                  <a:pt x="2702293" y="1443870"/>
                  <a:pt x="2592142" y="1507245"/>
                  <a:pt x="2371841" y="1535914"/>
                </a:cubicBezTo>
                <a:cubicBezTo>
                  <a:pt x="2151540" y="1564583"/>
                  <a:pt x="1726027" y="1492155"/>
                  <a:pt x="1475548" y="1481593"/>
                </a:cubicBezTo>
                <a:cubicBezTo>
                  <a:pt x="1225069" y="1471031"/>
                  <a:pt x="1107374" y="1413692"/>
                  <a:pt x="868966" y="1472539"/>
                </a:cubicBezTo>
                <a:cubicBezTo>
                  <a:pt x="630558" y="1531386"/>
                  <a:pt x="171849" y="1827133"/>
                  <a:pt x="45100" y="1834678"/>
                </a:cubicBezTo>
                <a:cubicBezTo>
                  <a:pt x="-81649" y="1842223"/>
                  <a:pt x="97912" y="1640029"/>
                  <a:pt x="108474" y="1517807"/>
                </a:cubicBezTo>
                <a:cubicBezTo>
                  <a:pt x="119036" y="1395585"/>
                  <a:pt x="102438" y="1208480"/>
                  <a:pt x="108474" y="1101347"/>
                </a:cubicBezTo>
                <a:cubicBezTo>
                  <a:pt x="114510" y="994214"/>
                  <a:pt x="76787" y="989688"/>
                  <a:pt x="144688" y="875011"/>
                </a:cubicBezTo>
                <a:cubicBezTo>
                  <a:pt x="212589" y="760334"/>
                  <a:pt x="315195" y="586808"/>
                  <a:pt x="506827" y="458551"/>
                </a:cubicBezTo>
                <a:cubicBezTo>
                  <a:pt x="698459" y="330294"/>
                  <a:pt x="1043999" y="155260"/>
                  <a:pt x="1294478" y="105466"/>
                </a:cubicBezTo>
                <a:cubicBezTo>
                  <a:pt x="1544957" y="55672"/>
                  <a:pt x="1771294" y="173367"/>
                  <a:pt x="2009702" y="159787"/>
                </a:cubicBezTo>
                <a:cubicBezTo>
                  <a:pt x="2218309" y="147905"/>
                  <a:pt x="2490456" y="-19938"/>
                  <a:pt x="2659351" y="1970"/>
                </a:cubicBez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497" r="51320"/>
          <a:stretch>
            <a:fillRect/>
          </a:stretch>
        </p:blipFill>
        <p:spPr>
          <a:xfrm flipH="1">
            <a:off x="7004149" y="4499264"/>
            <a:ext cx="5464238" cy="2652134"/>
          </a:xfrm>
          <a:custGeom>
            <a:avLst/>
            <a:gdLst>
              <a:gd name="connsiteX0" fmla="*/ 738663 w 3716757"/>
              <a:gd name="connsiteY0" fmla="*/ 1519 h 1803973"/>
              <a:gd name="connsiteX1" fmla="*/ 898639 w 3716757"/>
              <a:gd name="connsiteY1" fmla="*/ 24610 h 1803973"/>
              <a:gd name="connsiteX2" fmla="*/ 1637548 w 3716757"/>
              <a:gd name="connsiteY2" fmla="*/ 708101 h 1803973"/>
              <a:gd name="connsiteX3" fmla="*/ 2219439 w 3716757"/>
              <a:gd name="connsiteY3" fmla="*/ 1225337 h 1803973"/>
              <a:gd name="connsiteX4" fmla="*/ 3614130 w 3716757"/>
              <a:gd name="connsiteY4" fmla="*/ 1456246 h 1803973"/>
              <a:gd name="connsiteX5" fmla="*/ 3639025 w 3716757"/>
              <a:gd name="connsiteY5" fmla="*/ 1779014 h 1803973"/>
              <a:gd name="connsiteX6" fmla="*/ 3622432 w 3716757"/>
              <a:gd name="connsiteY6" fmla="*/ 1803973 h 1803973"/>
              <a:gd name="connsiteX7" fmla="*/ 35845 w 3716757"/>
              <a:gd name="connsiteY7" fmla="*/ 1803973 h 1803973"/>
              <a:gd name="connsiteX8" fmla="*/ 9639 w 3716757"/>
              <a:gd name="connsiteY8" fmla="*/ 1748924 h 1803973"/>
              <a:gd name="connsiteX9" fmla="*/ 0 w 3716757"/>
              <a:gd name="connsiteY9" fmla="*/ 1713562 h 1803973"/>
              <a:gd name="connsiteX10" fmla="*/ 0 w 3716757"/>
              <a:gd name="connsiteY10" fmla="*/ 1076298 h 1803973"/>
              <a:gd name="connsiteX11" fmla="*/ 1485 w 3716757"/>
              <a:gd name="connsiteY11" fmla="*/ 1067363 h 1803973"/>
              <a:gd name="connsiteX12" fmla="*/ 150494 w 3716757"/>
              <a:gd name="connsiteY12" fmla="*/ 477192 h 1803973"/>
              <a:gd name="connsiteX13" fmla="*/ 344457 w 3716757"/>
              <a:gd name="connsiteY13" fmla="*/ 181628 h 1803973"/>
              <a:gd name="connsiteX14" fmla="*/ 738663 w 3716757"/>
              <a:gd name="connsiteY14" fmla="*/ 1519 h 1803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716757" h="1803973">
                <a:moveTo>
                  <a:pt x="738663" y="1519"/>
                </a:moveTo>
                <a:cubicBezTo>
                  <a:pt x="790978" y="-3195"/>
                  <a:pt x="844761" y="2674"/>
                  <a:pt x="898639" y="24610"/>
                </a:cubicBezTo>
                <a:cubicBezTo>
                  <a:pt x="1114154" y="112355"/>
                  <a:pt x="1417415" y="507980"/>
                  <a:pt x="1637548" y="708101"/>
                </a:cubicBezTo>
                <a:cubicBezTo>
                  <a:pt x="1857681" y="908222"/>
                  <a:pt x="1890009" y="1100646"/>
                  <a:pt x="2219439" y="1225337"/>
                </a:cubicBezTo>
                <a:cubicBezTo>
                  <a:pt x="2548869" y="1350028"/>
                  <a:pt x="3386300" y="1350028"/>
                  <a:pt x="3614130" y="1456246"/>
                </a:cubicBezTo>
                <a:cubicBezTo>
                  <a:pt x="3785003" y="1535910"/>
                  <a:pt x="3705628" y="1677919"/>
                  <a:pt x="3639025" y="1779014"/>
                </a:cubicBezTo>
                <a:lnTo>
                  <a:pt x="3622432" y="1803973"/>
                </a:lnTo>
                <a:lnTo>
                  <a:pt x="35845" y="1803973"/>
                </a:lnTo>
                <a:lnTo>
                  <a:pt x="9639" y="1748924"/>
                </a:lnTo>
                <a:lnTo>
                  <a:pt x="0" y="1713562"/>
                </a:lnTo>
                <a:lnTo>
                  <a:pt x="0" y="1076298"/>
                </a:lnTo>
                <a:lnTo>
                  <a:pt x="1485" y="1067363"/>
                </a:lnTo>
                <a:cubicBezTo>
                  <a:pt x="43338" y="845685"/>
                  <a:pt x="111047" y="606116"/>
                  <a:pt x="150494" y="477192"/>
                </a:cubicBezTo>
                <a:cubicBezTo>
                  <a:pt x="213609" y="270913"/>
                  <a:pt x="219766" y="257058"/>
                  <a:pt x="344457" y="181628"/>
                </a:cubicBezTo>
                <a:cubicBezTo>
                  <a:pt x="437975" y="125056"/>
                  <a:pt x="581717" y="15662"/>
                  <a:pt x="738663" y="1519"/>
                </a:cubicBezTo>
                <a:close/>
              </a:path>
            </a:pathLst>
          </a:custGeom>
        </p:spPr>
      </p:pic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3065319" y="676708"/>
            <a:ext cx="2899063" cy="400110"/>
          </a:xfrm>
          <a:prstGeom prst="rect">
            <a:avLst/>
          </a:prstGeom>
        </p:spPr>
        <p:txBody>
          <a:bodyPr/>
          <a:lstStyle>
            <a:lvl1pPr algn="dist">
              <a:buNone/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cs typeface="思源黑体 CN Light" panose="020B0300000000000000" charset="-122"/>
              </a:defRPr>
            </a:lvl1pPr>
          </a:lstStyle>
          <a:p>
            <a:pPr lvl="0"/>
            <a:r>
              <a:rPr lang="zh-CN" altLang="en-US" dirty="0"/>
              <a:t>添加标题内容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128655" y="2874317"/>
            <a:ext cx="3934690" cy="1488460"/>
            <a:chOff x="4128655" y="3146375"/>
            <a:chExt cx="3934690" cy="1488460"/>
          </a:xfrm>
        </p:grpSpPr>
        <p:sp>
          <p:nvSpPr>
            <p:cNvPr id="5" name="文本框 4"/>
            <p:cNvSpPr txBox="1"/>
            <p:nvPr/>
          </p:nvSpPr>
          <p:spPr>
            <a:xfrm>
              <a:off x="4128655" y="3146375"/>
              <a:ext cx="3934690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charset="0"/>
                  <a:ea typeface="宋体" charset="0"/>
                  <a:cs typeface="思源黑体 CN Light" panose="020B0300000000000000" charset="-122"/>
                </a:rPr>
                <a:t>总成绩组成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charset="0"/>
                <a:ea typeface="宋体" charset="0"/>
                <a:cs typeface="思源黑体 CN Light" panose="020B0300000000000000" charset="-122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5249227" y="4294316"/>
              <a:ext cx="1675448" cy="340519"/>
              <a:chOff x="5249227" y="4294316"/>
              <a:chExt cx="1675448" cy="340519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5334952" y="4294316"/>
                <a:ext cx="1503998" cy="340519"/>
              </a:xfrm>
              <a:prstGeom prst="roundRect">
                <a:avLst>
                  <a:gd name="adj" fmla="val 50000"/>
                </a:avLst>
              </a:prstGeom>
              <a:solidFill>
                <a:srgbClr val="539A69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400" dirty="0">
                  <a:solidFill>
                    <a:schemeClr val="bg1"/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5249227" y="4295298"/>
                <a:ext cx="167544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  <a:latin typeface="+mj-ea"/>
                    <a:ea typeface="+mj-ea"/>
                    <a:cs typeface="思源黑体 CN Light" panose="020B0300000000000000" charset="-122"/>
                  </a:rPr>
                  <a:t>PART 01</a:t>
                </a:r>
                <a:endParaRPr lang="en-US" altLang="zh-CN" sz="1600" dirty="0">
                  <a:solidFill>
                    <a:schemeClr val="bg1"/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600325" y="2454275"/>
            <a:ext cx="69913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cs typeface="思源黑体 CN Light" panose="020B0300000000000000" charset="-122"/>
              </a:rPr>
              <a:t>一起</a:t>
            </a: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cs typeface="思源黑体 CN Light" panose="020B0300000000000000" charset="-122"/>
              </a:rPr>
              <a:t>努力，顺利拿到理想成绩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思源宋体 CN SemiBold" panose="02020600000000000000" pitchFamily="18" charset="-122"/>
              <a:ea typeface="思源宋体 CN SemiBold" panose="02020600000000000000" pitchFamily="18" charset="-122"/>
              <a:cs typeface="思源黑体 CN Light" panose="020B03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64000" y="3487420"/>
            <a:ext cx="4064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>
                <a:solidFill>
                  <a:srgbClr val="00B050"/>
                </a:solidFill>
              </a:rPr>
              <a:t>老师不会吝啬分数</a:t>
            </a:r>
            <a:endParaRPr lang="zh-CN" altLang="en-US" sz="2400">
              <a:solidFill>
                <a:srgbClr val="00B050"/>
              </a:solidFill>
            </a:endParaRPr>
          </a:p>
          <a:p>
            <a:pPr algn="ctr"/>
            <a:r>
              <a:rPr lang="zh-CN" altLang="en-US" sz="2400">
                <a:solidFill>
                  <a:srgbClr val="00B050"/>
                </a:solidFill>
              </a:rPr>
              <a:t>命运掌握在你自己手里</a:t>
            </a:r>
            <a:endParaRPr lang="zh-CN" altLang="en-US" sz="2400">
              <a:solidFill>
                <a:srgbClr val="00B05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3" t="13271" r="37631" b="64712"/>
          <a:stretch>
            <a:fillRect/>
          </a:stretch>
        </p:blipFill>
        <p:spPr>
          <a:xfrm rot="20855732">
            <a:off x="1685713" y="2272879"/>
            <a:ext cx="3675968" cy="2671022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5709285" y="2567305"/>
            <a:ext cx="4874895" cy="1875007"/>
            <a:chOff x="6745288" y="1742215"/>
            <a:chExt cx="4352925" cy="1717366"/>
          </a:xfrm>
        </p:grpSpPr>
        <p:sp>
          <p:nvSpPr>
            <p:cNvPr id="15" name="矩形 14"/>
            <p:cNvSpPr/>
            <p:nvPr/>
          </p:nvSpPr>
          <p:spPr>
            <a:xfrm>
              <a:off x="6745288" y="2203880"/>
              <a:ext cx="4352925" cy="12557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  <a:defRPr/>
              </a:pP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思源黑体 CN Light" panose="020B0300000000000000" charset="-122"/>
              </a:endParaRPr>
            </a:p>
            <a:p>
              <a:pPr>
                <a:lnSpc>
                  <a:spcPct val="130000"/>
                </a:lnSpc>
                <a:defRPr/>
              </a:pPr>
              <a:r>
                <a:rPr lang="zh-CN" altLang="en-US" sz="1600" dirty="0">
                  <a:solidFill>
                    <a:srgbClr val="FF0000"/>
                  </a:solidFill>
                  <a:latin typeface="+mn-ea"/>
                  <a:cs typeface="思源黑体 CN Light" panose="020B0300000000000000" charset="-122"/>
                </a:rPr>
                <a:t>平时成绩</a:t>
              </a:r>
              <a:r>
                <a:rPr lang="en-US" altLang="zh-CN" sz="1600" dirty="0">
                  <a:solidFill>
                    <a:srgbClr val="FF0000"/>
                  </a:solidFill>
                  <a:latin typeface="+mn-ea"/>
                  <a:cs typeface="思源黑体 CN Light" panose="020B0300000000000000" charset="-122"/>
                </a:rPr>
                <a:t>(40%)+</a:t>
              </a:r>
              <a:r>
                <a:rPr lang="zh-CN" altLang="en-US" sz="1600" dirty="0">
                  <a:solidFill>
                    <a:srgbClr val="FF0000"/>
                  </a:solidFill>
                  <a:latin typeface="+mn-ea"/>
                  <a:cs typeface="思源黑体 CN Light" panose="020B0300000000000000" charset="-122"/>
                </a:rPr>
                <a:t>期末考试成绩</a:t>
              </a:r>
              <a:r>
                <a:rPr lang="en-US" altLang="zh-CN" sz="1600" dirty="0">
                  <a:solidFill>
                    <a:srgbClr val="FF0000"/>
                  </a:solidFill>
                  <a:latin typeface="+mn-ea"/>
                  <a:cs typeface="思源黑体 CN Light" panose="020B0300000000000000" charset="-122"/>
                </a:rPr>
                <a:t>(60%)=</a:t>
              </a:r>
              <a:r>
                <a:rPr lang="zh-CN" altLang="en-US" sz="1600" dirty="0">
                  <a:solidFill>
                    <a:srgbClr val="FF0000"/>
                  </a:solidFill>
                  <a:latin typeface="+mn-ea"/>
                  <a:cs typeface="思源黑体 CN Light" panose="020B0300000000000000" charset="-122"/>
                </a:rPr>
                <a:t>总成绩</a:t>
              </a:r>
              <a:r>
                <a:rPr lang="en-US" altLang="zh-CN" sz="1600" dirty="0">
                  <a:solidFill>
                    <a:srgbClr val="FF0000"/>
                  </a:solidFill>
                  <a:latin typeface="+mn-ea"/>
                  <a:cs typeface="思源黑体 CN Light" panose="020B0300000000000000" charset="-122"/>
                </a:rPr>
                <a:t>(100%)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思源黑体 CN Light" panose="020B0300000000000000" charset="-122"/>
              </a:endParaRPr>
            </a:p>
            <a:p>
              <a:pPr>
                <a:lnSpc>
                  <a:spcPct val="130000"/>
                </a:lnSpc>
                <a:defRPr/>
              </a:pP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思源黑体 CN Light" panose="020B0300000000000000" charset="-122"/>
              </a:endParaRPr>
            </a:p>
            <a:p>
              <a:pPr>
                <a:lnSpc>
                  <a:spcPct val="130000"/>
                </a:lnSpc>
                <a:defRPr/>
              </a:pP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思源黑体 CN Light" panose="020B03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745288" y="1742215"/>
              <a:ext cx="2011680" cy="421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j-ea"/>
                  <a:ea typeface="+mj-ea"/>
                  <a:cs typeface="思源黑体 CN Light" panose="020B0300000000000000" charset="-122"/>
                </a:rPr>
                <a:t>总成绩的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j-ea"/>
                  <a:ea typeface="+mj-ea"/>
                  <a:cs typeface="思源黑体 CN Light" panose="020B0300000000000000" charset="-122"/>
                </a:rPr>
                <a:t>组成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思源黑体 CN Light" panose="020B03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1727395" y="1888290"/>
            <a:ext cx="8572498" cy="3440196"/>
            <a:chOff x="1727395" y="1802705"/>
            <a:chExt cx="8572498" cy="3440196"/>
          </a:xfrm>
        </p:grpSpPr>
        <p:grpSp>
          <p:nvGrpSpPr>
            <p:cNvPr id="8" name="组合 7"/>
            <p:cNvGrpSpPr/>
            <p:nvPr/>
          </p:nvGrpSpPr>
          <p:grpSpPr>
            <a:xfrm>
              <a:off x="1727395" y="1802705"/>
              <a:ext cx="6614541" cy="3093206"/>
              <a:chOff x="1727395" y="1672936"/>
              <a:chExt cx="6614541" cy="3093206"/>
            </a:xfrm>
          </p:grpSpPr>
          <p:pic>
            <p:nvPicPr>
              <p:cNvPr id="6" name="图片 5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586" t="11696" r="23740" b="65514"/>
              <a:stretch>
                <a:fillRect/>
              </a:stretch>
            </p:blipFill>
            <p:spPr>
              <a:xfrm>
                <a:off x="1727395" y="1672936"/>
                <a:ext cx="1123065" cy="1403832"/>
              </a:xfrm>
              <a:custGeom>
                <a:avLst/>
                <a:gdLst>
                  <a:gd name="connsiteX0" fmla="*/ 540327 w 1080654"/>
                  <a:gd name="connsiteY0" fmla="*/ 0 h 1350818"/>
                  <a:gd name="connsiteX1" fmla="*/ 1080654 w 1080654"/>
                  <a:gd name="connsiteY1" fmla="*/ 675409 h 1350818"/>
                  <a:gd name="connsiteX2" fmla="*/ 540327 w 1080654"/>
                  <a:gd name="connsiteY2" fmla="*/ 1350818 h 1350818"/>
                  <a:gd name="connsiteX3" fmla="*/ 0 w 1080654"/>
                  <a:gd name="connsiteY3" fmla="*/ 675409 h 1350818"/>
                  <a:gd name="connsiteX4" fmla="*/ 540327 w 1080654"/>
                  <a:gd name="connsiteY4" fmla="*/ 0 h 1350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0654" h="1350818">
                    <a:moveTo>
                      <a:pt x="540327" y="0"/>
                    </a:moveTo>
                    <a:cubicBezTo>
                      <a:pt x="838741" y="0"/>
                      <a:pt x="1080654" y="302391"/>
                      <a:pt x="1080654" y="675409"/>
                    </a:cubicBezTo>
                    <a:cubicBezTo>
                      <a:pt x="1080654" y="1048427"/>
                      <a:pt x="838741" y="1350818"/>
                      <a:pt x="540327" y="1350818"/>
                    </a:cubicBezTo>
                    <a:cubicBezTo>
                      <a:pt x="241913" y="1350818"/>
                      <a:pt x="0" y="1048427"/>
                      <a:pt x="0" y="675409"/>
                    </a:cubicBezTo>
                    <a:cubicBezTo>
                      <a:pt x="0" y="302391"/>
                      <a:pt x="241913" y="0"/>
                      <a:pt x="540327" y="0"/>
                    </a:cubicBezTo>
                    <a:close/>
                  </a:path>
                </a:pathLst>
              </a:custGeom>
            </p:spPr>
          </p:pic>
          <p:grpSp>
            <p:nvGrpSpPr>
              <p:cNvPr id="22" name="组合 21"/>
              <p:cNvGrpSpPr/>
              <p:nvPr/>
            </p:nvGrpSpPr>
            <p:grpSpPr>
              <a:xfrm>
                <a:off x="2940626" y="1777832"/>
                <a:ext cx="5401310" cy="2988310"/>
                <a:chOff x="5380266" y="1596868"/>
                <a:chExt cx="4271449" cy="2988310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5380266" y="1986123"/>
                  <a:ext cx="4271449" cy="2599055"/>
                </a:xfrm>
                <a:prstGeom prst="rect">
                  <a:avLst/>
                </a:prstGeom>
              </p:spPr>
              <p:txBody>
                <a:bodyPr wrap="square">
                  <a:noAutofit/>
                </a:bodyPr>
                <a:lstStyle/>
                <a:p>
                  <a:pPr>
                    <a:lnSpc>
                      <a:spcPct val="130000"/>
                    </a:lnSpc>
                    <a:defRPr/>
                  </a:pPr>
                  <a:r>
                    <a:rPr lang="en-US" altLang="zh-CN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·</a:t>
                  </a:r>
                  <a:r>
                    <a:rPr lang="zh-CN" altLang="en-US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期末考试时间：</a:t>
                  </a:r>
                  <a:r>
                    <a:rPr lang="en-US" altLang="zh-CN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12</a:t>
                  </a:r>
                  <a:r>
                    <a:rPr lang="zh-CN" altLang="en-US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月</a:t>
                  </a:r>
                  <a:r>
                    <a:rPr lang="en-US" altLang="zh-CN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15</a:t>
                  </a:r>
                  <a:r>
                    <a:rPr lang="zh-CN" altLang="en-US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日晚</a:t>
                  </a:r>
                  <a:r>
                    <a:rPr lang="en-US" altLang="zh-CN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(</a:t>
                  </a:r>
                  <a:r>
                    <a:rPr lang="zh-CN" altLang="en-US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预计</a:t>
                  </a:r>
                  <a:r>
                    <a:rPr lang="en-US" altLang="zh-CN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)</a:t>
                  </a:r>
                  <a:endParaRPr lang="en-US" altLang="zh-CN" sz="2000" dirty="0">
                    <a:solidFill>
                      <a:srgbClr val="00B050"/>
                    </a:solidFill>
                    <a:latin typeface="黑体" charset="0"/>
                    <a:ea typeface="黑体" charset="0"/>
                    <a:cs typeface="黑体" charset="0"/>
                  </a:endParaRPr>
                </a:p>
                <a:p>
                  <a:pPr>
                    <a:lnSpc>
                      <a:spcPct val="130000"/>
                    </a:lnSpc>
                    <a:defRPr/>
                  </a:pPr>
                  <a:r>
                    <a:rPr lang="en-US" altLang="zh-CN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·</a:t>
                  </a:r>
                  <a:r>
                    <a:rPr lang="zh-CN" altLang="en-US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考试形式：闭卷</a:t>
                  </a:r>
                  <a:endParaRPr lang="zh-CN" altLang="en-US" sz="2000" dirty="0">
                    <a:solidFill>
                      <a:srgbClr val="00B050"/>
                    </a:solidFill>
                    <a:latin typeface="黑体" charset="0"/>
                    <a:ea typeface="黑体" charset="0"/>
                    <a:cs typeface="黑体" charset="0"/>
                  </a:endParaRPr>
                </a:p>
                <a:p>
                  <a:pPr>
                    <a:lnSpc>
                      <a:spcPct val="130000"/>
                    </a:lnSpc>
                    <a:defRPr/>
                  </a:pPr>
                  <a:r>
                    <a:rPr lang="en-US" altLang="zh-CN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·</a:t>
                  </a:r>
                  <a:r>
                    <a:rPr lang="zh-CN" altLang="en-US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考试范围：第一章到第七章</a:t>
                  </a:r>
                  <a:endParaRPr lang="zh-CN" altLang="en-US" sz="2000" dirty="0">
                    <a:solidFill>
                      <a:srgbClr val="00B050"/>
                    </a:solidFill>
                    <a:latin typeface="黑体" charset="0"/>
                    <a:ea typeface="黑体" charset="0"/>
                    <a:cs typeface="黑体" charset="0"/>
                  </a:endParaRPr>
                </a:p>
                <a:p>
                  <a:pPr>
                    <a:lnSpc>
                      <a:spcPct val="130000"/>
                    </a:lnSpc>
                    <a:defRPr/>
                  </a:pPr>
                  <a:r>
                    <a:rPr lang="en-US" altLang="zh-CN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·</a:t>
                  </a:r>
                  <a:r>
                    <a:rPr lang="zh-CN" altLang="en-US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每上完一章后会划重点</a:t>
                  </a:r>
                  <a:endParaRPr lang="zh-CN" altLang="en-US" sz="2000" dirty="0">
                    <a:solidFill>
                      <a:srgbClr val="00B050"/>
                    </a:solidFill>
                    <a:latin typeface="黑体" charset="0"/>
                    <a:ea typeface="黑体" charset="0"/>
                    <a:cs typeface="黑体" charset="0"/>
                  </a:endParaRPr>
                </a:p>
                <a:p>
                  <a:pPr>
                    <a:lnSpc>
                      <a:spcPct val="130000"/>
                    </a:lnSpc>
                    <a:defRPr/>
                  </a:pPr>
                  <a:r>
                    <a:rPr lang="en-US" altLang="zh-CN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·</a:t>
                  </a:r>
                  <a:r>
                    <a:rPr lang="zh-CN" altLang="en-US" sz="2000" dirty="0">
                      <a:solidFill>
                        <a:srgbClr val="00B050"/>
                      </a:solidFill>
                      <a:latin typeface="黑体" charset="0"/>
                      <a:ea typeface="黑体" charset="0"/>
                      <a:cs typeface="黑体" charset="0"/>
                      <a:sym typeface="+mn-ea"/>
                    </a:rPr>
                    <a:t>着重考察对相关历史事件的理解和表达能力，而非死记硬背</a:t>
                  </a:r>
                  <a:endParaRPr lang="zh-CN" altLang="en-US" sz="2000" dirty="0">
                    <a:solidFill>
                      <a:srgbClr val="00B050"/>
                    </a:solidFill>
                    <a:latin typeface="黑体" charset="0"/>
                    <a:ea typeface="黑体" charset="0"/>
                    <a:cs typeface="黑体" charset="0"/>
                    <a:sym typeface="+mn-ea"/>
                  </a:endParaRPr>
                </a:p>
              </p:txBody>
            </p:sp>
            <p:sp>
              <p:nvSpPr>
                <p:cNvPr id="24" name="文本框 23"/>
                <p:cNvSpPr txBox="1"/>
                <p:nvPr/>
              </p:nvSpPr>
              <p:spPr>
                <a:xfrm>
                  <a:off x="5380267" y="1596868"/>
                  <a:ext cx="1751565" cy="39878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B050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期末考试相关信息</a:t>
                  </a:r>
                  <a:endPara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B050"/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endParaRPr>
                </a:p>
              </p:txBody>
            </p:sp>
          </p:grp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83" t="24829" r="18743" b="53189"/>
            <a:stretch>
              <a:fillRect/>
            </a:stretch>
          </p:blipFill>
          <p:spPr>
            <a:xfrm rot="465670" flipV="1">
              <a:off x="9343924" y="3708987"/>
              <a:ext cx="955969" cy="1533914"/>
            </a:xfrm>
            <a:custGeom>
              <a:avLst/>
              <a:gdLst>
                <a:gd name="connsiteX0" fmla="*/ 583305 w 811968"/>
                <a:gd name="connsiteY0" fmla="*/ 866 h 1302856"/>
                <a:gd name="connsiteX1" fmla="*/ 811905 w 811968"/>
                <a:gd name="connsiteY1" fmla="*/ 354157 h 1302856"/>
                <a:gd name="connsiteX2" fmla="*/ 604086 w 811968"/>
                <a:gd name="connsiteY2" fmla="*/ 884093 h 1302856"/>
                <a:gd name="connsiteX3" fmla="*/ 375486 w 811968"/>
                <a:gd name="connsiteY3" fmla="*/ 1123084 h 1302856"/>
                <a:gd name="connsiteX4" fmla="*/ 281968 w 811968"/>
                <a:gd name="connsiteY4" fmla="*/ 1299730 h 1302856"/>
                <a:gd name="connsiteX5" fmla="*/ 157277 w 811968"/>
                <a:gd name="connsiteY5" fmla="*/ 1216602 h 1302856"/>
                <a:gd name="connsiteX6" fmla="*/ 1414 w 811968"/>
                <a:gd name="connsiteY6" fmla="*/ 977612 h 1302856"/>
                <a:gd name="connsiteX7" fmla="*/ 94932 w 811968"/>
                <a:gd name="connsiteY7" fmla="*/ 458066 h 1302856"/>
                <a:gd name="connsiteX8" fmla="*/ 333923 w 811968"/>
                <a:gd name="connsiteY8" fmla="*/ 260639 h 1302856"/>
                <a:gd name="connsiteX9" fmla="*/ 583305 w 811968"/>
                <a:gd name="connsiteY9" fmla="*/ 866 h 130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1968" h="1302856">
                  <a:moveTo>
                    <a:pt x="583305" y="866"/>
                  </a:moveTo>
                  <a:cubicBezTo>
                    <a:pt x="662969" y="16452"/>
                    <a:pt x="808442" y="206953"/>
                    <a:pt x="811905" y="354157"/>
                  </a:cubicBezTo>
                  <a:cubicBezTo>
                    <a:pt x="815368" y="501361"/>
                    <a:pt x="676822" y="755939"/>
                    <a:pt x="604086" y="884093"/>
                  </a:cubicBezTo>
                  <a:cubicBezTo>
                    <a:pt x="531350" y="1012247"/>
                    <a:pt x="429172" y="1053811"/>
                    <a:pt x="375486" y="1123084"/>
                  </a:cubicBezTo>
                  <a:cubicBezTo>
                    <a:pt x="321800" y="1192357"/>
                    <a:pt x="318336" y="1284144"/>
                    <a:pt x="281968" y="1299730"/>
                  </a:cubicBezTo>
                  <a:cubicBezTo>
                    <a:pt x="245600" y="1315316"/>
                    <a:pt x="204036" y="1270288"/>
                    <a:pt x="157277" y="1216602"/>
                  </a:cubicBezTo>
                  <a:cubicBezTo>
                    <a:pt x="110518" y="1162916"/>
                    <a:pt x="11805" y="1104035"/>
                    <a:pt x="1414" y="977612"/>
                  </a:cubicBezTo>
                  <a:cubicBezTo>
                    <a:pt x="-8977" y="851189"/>
                    <a:pt x="39514" y="577561"/>
                    <a:pt x="94932" y="458066"/>
                  </a:cubicBezTo>
                  <a:cubicBezTo>
                    <a:pt x="150350" y="338571"/>
                    <a:pt x="257723" y="336839"/>
                    <a:pt x="333923" y="260639"/>
                  </a:cubicBezTo>
                  <a:cubicBezTo>
                    <a:pt x="410123" y="184439"/>
                    <a:pt x="503641" y="-14720"/>
                    <a:pt x="583305" y="866"/>
                  </a:cubicBezTo>
                  <a:close/>
                </a:path>
              </a:pathLst>
            </a:cu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128655" y="2495222"/>
            <a:ext cx="3934690" cy="1867555"/>
            <a:chOff x="4128655" y="2767280"/>
            <a:chExt cx="3934690" cy="1867555"/>
          </a:xfrm>
        </p:grpSpPr>
        <p:sp>
          <p:nvSpPr>
            <p:cNvPr id="5" name="文本框 4"/>
            <p:cNvSpPr txBox="1"/>
            <p:nvPr/>
          </p:nvSpPr>
          <p:spPr>
            <a:xfrm>
              <a:off x="4128655" y="2767280"/>
              <a:ext cx="3934690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charset="0"/>
                  <a:ea typeface="宋体" charset="0"/>
                  <a:cs typeface="思源黑体 CN Light" panose="020B0300000000000000" charset="-122"/>
                </a:rPr>
                <a:t>平时成绩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charset="0"/>
                <a:ea typeface="宋体" charset="0"/>
                <a:cs typeface="思源黑体 CN Light" panose="020B0300000000000000" charset="-122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5249227" y="4294316"/>
              <a:ext cx="1675448" cy="340519"/>
              <a:chOff x="5249227" y="4294316"/>
              <a:chExt cx="1675448" cy="340519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5334952" y="4294316"/>
                <a:ext cx="1503998" cy="340519"/>
              </a:xfrm>
              <a:prstGeom prst="roundRect">
                <a:avLst>
                  <a:gd name="adj" fmla="val 50000"/>
                </a:avLst>
              </a:prstGeom>
              <a:solidFill>
                <a:srgbClr val="539A69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400" dirty="0">
                  <a:solidFill>
                    <a:schemeClr val="bg1"/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5249227" y="4295298"/>
                <a:ext cx="167544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  <a:latin typeface="+mj-ea"/>
                    <a:ea typeface="+mj-ea"/>
                    <a:cs typeface="思源黑体 CN Light" panose="020B0300000000000000" charset="-122"/>
                  </a:rPr>
                  <a:t>PART 02</a:t>
                </a:r>
                <a:endParaRPr lang="en-US" altLang="zh-CN" sz="1600" dirty="0">
                  <a:solidFill>
                    <a:schemeClr val="bg1"/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平时成绩的</a:t>
            </a:r>
            <a:r>
              <a:rPr lang="zh-CN" altLang="en-US" dirty="0"/>
              <a:t>组成</a:t>
            </a:r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1542900" y="2163467"/>
            <a:ext cx="9270380" cy="2853338"/>
            <a:chOff x="1587350" y="2128542"/>
            <a:chExt cx="9270380" cy="2853338"/>
          </a:xfrm>
        </p:grpSpPr>
        <p:sp>
          <p:nvSpPr>
            <p:cNvPr id="5" name="矩形 4"/>
            <p:cNvSpPr/>
            <p:nvPr/>
          </p:nvSpPr>
          <p:spPr>
            <a:xfrm>
              <a:off x="1587350" y="2470475"/>
              <a:ext cx="3716170" cy="20916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charset="0"/>
                  <a:ea typeface="宋体" charset="0"/>
                  <a:cs typeface="宋体" charset="0"/>
                </a:rPr>
                <a:t>平时成绩由实践作业成绩、网上课程学习与课堂表现情况几个部分组成，占学期总成绩的40%，其中实践作业成绩占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charset="0"/>
                  <a:ea typeface="宋体" charset="0"/>
                  <a:cs typeface="宋体" charset="0"/>
                </a:rPr>
                <a:t>20%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charset="0"/>
                  <a:ea typeface="宋体" charset="0"/>
                  <a:cs typeface="宋体" charset="0"/>
                </a:rPr>
                <a:t>，网上课程学习和课堂表现占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charset="0"/>
                  <a:ea typeface="宋体" charset="0"/>
                  <a:cs typeface="宋体" charset="0"/>
                </a:rPr>
                <a:t>20%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charset="0"/>
                <a:ea typeface="宋体" charset="0"/>
                <a:cs typeface="宋体" charset="0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5530080" y="2128542"/>
              <a:ext cx="5327650" cy="2853338"/>
              <a:chOff x="5953125" y="1985362"/>
              <a:chExt cx="5327650" cy="2853338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5953125" y="4200009"/>
                <a:ext cx="1333500" cy="3683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>
                  <a:defRPr/>
                </a:pPr>
                <a:r>
                  <a:rPr lang="zh-CN" altLang="en-US" sz="1800" dirty="0">
                    <a:solidFill>
                      <a:srgbClr val="539A69"/>
                    </a:solidFill>
                    <a:latin typeface="+mj-ea"/>
                    <a:ea typeface="+mj-ea"/>
                    <a:cs typeface="思源黑体 CN Light" panose="020B0300000000000000" charset="-122"/>
                  </a:rPr>
                  <a:t>课堂</a:t>
                </a:r>
                <a:r>
                  <a:rPr lang="zh-CN" altLang="en-US" sz="1800" dirty="0">
                    <a:solidFill>
                      <a:srgbClr val="539A69"/>
                    </a:solidFill>
                    <a:latin typeface="+mj-ea"/>
                    <a:ea typeface="+mj-ea"/>
                    <a:cs typeface="思源黑体 CN Light" panose="020B0300000000000000" charset="-122"/>
                  </a:rPr>
                  <a:t>表现</a:t>
                </a:r>
                <a:endParaRPr lang="zh-CN" altLang="en-US" sz="1800" dirty="0">
                  <a:solidFill>
                    <a:srgbClr val="539A69"/>
                  </a:solidFill>
                  <a:latin typeface="+mj-ea"/>
                  <a:ea typeface="+mj-ea"/>
                  <a:cs typeface="思源黑体 CN Light" panose="020B0300000000000000" charset="-122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7513636" y="4138012"/>
                <a:ext cx="3767139" cy="4508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黑体" charset="0"/>
                    <a:ea typeface="黑体" charset="0"/>
                    <a:cs typeface="黑体" charset="0"/>
                  </a:rPr>
                  <a:t>占总成绩的</a:t>
                </a:r>
                <a:r>
                  <a:rPr lang="en-US" altLang="zh-CN" dirty="0">
                    <a:solidFill>
                      <a:srgbClr val="FF0000"/>
                    </a:solidFill>
                    <a:latin typeface="黑体" charset="0"/>
                    <a:ea typeface="黑体" charset="0"/>
                    <a:cs typeface="黑体" charset="0"/>
                  </a:rPr>
                  <a:t>10</a:t>
                </a:r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黑体" charset="0"/>
                    <a:ea typeface="黑体" charset="0"/>
                    <a:cs typeface="黑体" charset="0"/>
                  </a:rPr>
                  <a:t>%</a:t>
                </a:r>
                <a:endPara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黑体" charset="0"/>
                  <a:ea typeface="黑体" charset="0"/>
                  <a:cs typeface="黑体" charset="0"/>
                </a:endParaRPr>
              </a:p>
            </p:txBody>
          </p:sp>
          <p:cxnSp>
            <p:nvCxnSpPr>
              <p:cNvPr id="9" name="直接连接符 8"/>
              <p:cNvCxnSpPr>
                <a:stCxn id="15" idx="0"/>
              </p:cNvCxnSpPr>
              <p:nvPr/>
            </p:nvCxnSpPr>
            <p:spPr>
              <a:xfrm>
                <a:off x="7286625" y="2116782"/>
                <a:ext cx="0" cy="2721918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文本框 9"/>
              <p:cNvSpPr txBox="1"/>
              <p:nvPr/>
            </p:nvSpPr>
            <p:spPr>
              <a:xfrm>
                <a:off x="5953125" y="3132995"/>
                <a:ext cx="1333500" cy="3683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>
                  <a:defRPr/>
                </a:pPr>
                <a:r>
                  <a:rPr lang="zh-CN" altLang="en-US" sz="1800" dirty="0">
                    <a:solidFill>
                      <a:srgbClr val="539A69"/>
                    </a:solidFill>
                    <a:latin typeface="+mj-ea"/>
                    <a:ea typeface="+mj-ea"/>
                    <a:cs typeface="思源黑体 CN Light" panose="020B0300000000000000" charset="-122"/>
                  </a:rPr>
                  <a:t>网上</a:t>
                </a:r>
                <a:r>
                  <a:rPr lang="zh-CN" altLang="en-US" sz="1800" dirty="0">
                    <a:solidFill>
                      <a:srgbClr val="539A69"/>
                    </a:solidFill>
                    <a:latin typeface="+mj-ea"/>
                    <a:ea typeface="+mj-ea"/>
                    <a:cs typeface="思源黑体 CN Light" panose="020B0300000000000000" charset="-122"/>
                  </a:rPr>
                  <a:t>学习</a:t>
                </a:r>
                <a:endParaRPr lang="zh-CN" altLang="en-US" sz="1800" dirty="0">
                  <a:solidFill>
                    <a:srgbClr val="539A69"/>
                  </a:solidFill>
                  <a:latin typeface="+mj-ea"/>
                  <a:ea typeface="+mj-ea"/>
                  <a:cs typeface="思源黑体 CN Light" panose="020B0300000000000000" charset="-122"/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7513636" y="3061687"/>
                <a:ext cx="3767139" cy="4508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黑体" charset="0"/>
                    <a:ea typeface="黑体" charset="0"/>
                    <a:cs typeface="黑体" charset="0"/>
                  </a:rPr>
                  <a:t>占总成绩的</a:t>
                </a:r>
                <a:r>
                  <a:rPr lang="en-US" altLang="zh-CN" dirty="0">
                    <a:solidFill>
                      <a:srgbClr val="FF0000"/>
                    </a:solidFill>
                    <a:latin typeface="黑体" charset="0"/>
                    <a:ea typeface="黑体" charset="0"/>
                    <a:cs typeface="黑体" charset="0"/>
                  </a:rPr>
                  <a:t>10</a:t>
                </a:r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黑体" charset="0"/>
                    <a:ea typeface="黑体" charset="0"/>
                    <a:cs typeface="黑体" charset="0"/>
                  </a:rPr>
                  <a:t>%</a:t>
                </a:r>
                <a:endPara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黑体" charset="0"/>
                  <a:ea typeface="黑体" charset="0"/>
                  <a:cs typeface="黑体" charset="0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7513636" y="1985362"/>
                <a:ext cx="3767139" cy="4508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黑体" charset="0"/>
                    <a:ea typeface="黑体" charset="0"/>
                    <a:cs typeface="黑体" charset="0"/>
                  </a:rPr>
                  <a:t>占总成绩的</a:t>
                </a:r>
                <a:r>
                  <a:rPr lang="en-US" altLang="zh-CN" dirty="0">
                    <a:solidFill>
                      <a:srgbClr val="FF0000"/>
                    </a:solidFill>
                    <a:latin typeface="黑体" charset="0"/>
                    <a:ea typeface="黑体" charset="0"/>
                    <a:cs typeface="黑体" charset="0"/>
                  </a:rPr>
                  <a:t>20</a:t>
                </a:r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黑体" charset="0"/>
                    <a:ea typeface="黑体" charset="0"/>
                    <a:cs typeface="黑体" charset="0"/>
                  </a:rPr>
                  <a:t>%</a:t>
                </a:r>
                <a:endPara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黑体" charset="0"/>
                  <a:ea typeface="黑体" charset="0"/>
                  <a:cs typeface="黑体" charset="0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5953125" y="2065982"/>
                <a:ext cx="1333500" cy="3683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>
                  <a:defRPr/>
                </a:pPr>
                <a:r>
                  <a:rPr lang="zh-CN" altLang="en-US" sz="1800" dirty="0">
                    <a:solidFill>
                      <a:srgbClr val="539A69"/>
                    </a:solidFill>
                    <a:latin typeface="+mj-ea"/>
                    <a:ea typeface="+mj-ea"/>
                    <a:cs typeface="思源黑体 CN Light" panose="020B0300000000000000" charset="-122"/>
                  </a:rPr>
                  <a:t>实践</a:t>
                </a:r>
                <a:r>
                  <a:rPr lang="zh-CN" altLang="en-US" sz="1800" dirty="0">
                    <a:solidFill>
                      <a:srgbClr val="539A69"/>
                    </a:solidFill>
                    <a:latin typeface="+mj-ea"/>
                    <a:ea typeface="+mj-ea"/>
                    <a:cs typeface="思源黑体 CN Light" panose="020B0300000000000000" charset="-122"/>
                  </a:rPr>
                  <a:t>作业</a:t>
                </a:r>
                <a:endParaRPr lang="zh-CN" altLang="en-US" sz="1800" dirty="0">
                  <a:solidFill>
                    <a:srgbClr val="539A69"/>
                  </a:solidFill>
                  <a:latin typeface="+mj-ea"/>
                  <a:ea typeface="+mj-ea"/>
                  <a:cs typeface="思源黑体 CN Light" panose="020B0300000000000000" charset="-122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7196564" y="2116782"/>
                <a:ext cx="180122" cy="180122"/>
              </a:xfrm>
              <a:prstGeom prst="ellipse">
                <a:avLst/>
              </a:prstGeom>
              <a:solidFill>
                <a:srgbClr val="539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思源黑体 CN Light" panose="020B0300000000000000" charset="-122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7196564" y="3177876"/>
                <a:ext cx="180122" cy="180122"/>
              </a:xfrm>
              <a:prstGeom prst="ellipse">
                <a:avLst/>
              </a:prstGeom>
              <a:solidFill>
                <a:srgbClr val="539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思源黑体 CN Light" panose="020B0300000000000000" charset="-122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7196564" y="4238970"/>
                <a:ext cx="180122" cy="180122"/>
              </a:xfrm>
              <a:prstGeom prst="ellipse">
                <a:avLst/>
              </a:prstGeom>
              <a:solidFill>
                <a:srgbClr val="539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思源黑体 CN Light" panose="020B0300000000000000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1298575" y="2734529"/>
            <a:ext cx="2305050" cy="659374"/>
          </a:xfrm>
          <a:prstGeom prst="rect">
            <a:avLst/>
          </a:prstGeom>
          <a:solidFill>
            <a:srgbClr val="539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CN Light" panose="020B0300000000000000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课程实践作业的</a:t>
            </a:r>
            <a:r>
              <a:rPr lang="zh-CN" altLang="en-US" dirty="0"/>
              <a:t>类型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298575" y="4763018"/>
            <a:ext cx="2305050" cy="659374"/>
          </a:xfrm>
          <a:prstGeom prst="rect">
            <a:avLst/>
          </a:prstGeom>
          <a:solidFill>
            <a:srgbClr val="82C4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CN Light" panose="020B03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41438" y="4892649"/>
            <a:ext cx="22193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04 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微课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程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思源黑体 CN Light" panose="020B03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754794" y="4892362"/>
            <a:ext cx="7138630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围绕课程内容相关章节展开设计，自行讲解并录制课程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(8-15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分钟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)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思源黑体 CN Light" panose="020B0300000000000000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754794" y="3878752"/>
            <a:ext cx="7138630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以微电影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(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时长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5-10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分钟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)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呈现与课程有关的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内容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思源黑体 CN Light" panose="020B03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754794" y="2764178"/>
            <a:ext cx="7138630" cy="650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就近考察与课程内容相关或者相近的展馆、遗址、纪念馆、文物古迹等，围绕其主要内容与历史意义撰写考察报告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(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下限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3000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字左右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)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思源黑体 CN Light" panose="020B0300000000000000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341438" y="2864160"/>
            <a:ext cx="22193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02 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实践考察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报告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思源黑体 CN Light" panose="020B0300000000000000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298575" y="3748773"/>
            <a:ext cx="2305050" cy="659374"/>
          </a:xfrm>
          <a:prstGeom prst="rect">
            <a:avLst/>
          </a:prstGeom>
          <a:solidFill>
            <a:srgbClr val="539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CN Light" panose="020B03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341438" y="3878404"/>
            <a:ext cx="22193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03 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微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电影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思源黑体 CN Light" panose="020B0300000000000000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298575" y="1720285"/>
            <a:ext cx="2305050" cy="659374"/>
          </a:xfrm>
          <a:prstGeom prst="rect">
            <a:avLst/>
          </a:prstGeom>
          <a:solidFill>
            <a:srgbClr val="539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341438" y="1849916"/>
            <a:ext cx="22193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01 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读书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rPr>
              <a:t>报告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思源黑体 CN Light" panose="020B0300000000000000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754794" y="1749934"/>
            <a:ext cx="7138630" cy="650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阅读与课程内容相关的书籍后，围绕主要内容及意义，对自己的课程学习与感悟撰写读书报告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(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下限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3000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字左右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)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思源黑体 CN Light" panose="020B0300000000000000" charset="-122"/>
              </a:rPr>
              <a:t>，可以单人完成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思源黑体 CN Light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3065145" y="676910"/>
            <a:ext cx="3358515" cy="400050"/>
          </a:xfrm>
        </p:spPr>
        <p:txBody>
          <a:bodyPr/>
          <a:lstStyle/>
          <a:p>
            <a:r>
              <a:rPr lang="zh-CN" altLang="en-US" dirty="0"/>
              <a:t>课程实践作业时间</a:t>
            </a:r>
            <a:r>
              <a:rPr lang="zh-CN" altLang="en-US" dirty="0"/>
              <a:t>节点</a:t>
            </a:r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1438536" y="2330548"/>
            <a:ext cx="9205219" cy="2937010"/>
            <a:chOff x="1438536" y="2435178"/>
            <a:chExt cx="9205219" cy="2937010"/>
          </a:xfrm>
        </p:grpSpPr>
        <p:sp>
          <p:nvSpPr>
            <p:cNvPr id="3" name="矩形: 圆角 2"/>
            <p:cNvSpPr/>
            <p:nvPr/>
          </p:nvSpPr>
          <p:spPr>
            <a:xfrm>
              <a:off x="1548245" y="3448050"/>
              <a:ext cx="9095510" cy="428625"/>
            </a:xfrm>
            <a:prstGeom prst="roundRect">
              <a:avLst>
                <a:gd name="adj" fmla="val 50000"/>
              </a:avLst>
            </a:prstGeom>
            <a:solidFill>
              <a:srgbClr val="DBED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思源黑体 CN Light" panose="020B0300000000000000" charset="-122"/>
              </a:endParaRPr>
            </a:p>
          </p:txBody>
        </p:sp>
        <p:sp>
          <p:nvSpPr>
            <p:cNvPr id="4" name="矩形: 圆角 3"/>
            <p:cNvSpPr/>
            <p:nvPr/>
          </p:nvSpPr>
          <p:spPr>
            <a:xfrm>
              <a:off x="2682396" y="3352800"/>
              <a:ext cx="619126" cy="619124"/>
            </a:xfrm>
            <a:prstGeom prst="roundRect">
              <a:avLst/>
            </a:prstGeom>
            <a:solidFill>
              <a:srgbClr val="539A69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+mj-ea"/>
                <a:ea typeface="+mj-ea"/>
                <a:cs typeface="思源黑体 CN Light" panose="020B0300000000000000" charset="-122"/>
              </a:endParaRPr>
            </a:p>
          </p:txBody>
        </p:sp>
        <p:sp>
          <p:nvSpPr>
            <p:cNvPr id="5" name="矩形: 圆角 4"/>
            <p:cNvSpPr/>
            <p:nvPr/>
          </p:nvSpPr>
          <p:spPr>
            <a:xfrm>
              <a:off x="5567731" y="3352800"/>
              <a:ext cx="619126" cy="619124"/>
            </a:xfrm>
            <a:prstGeom prst="roundRect">
              <a:avLst/>
            </a:prstGeom>
            <a:solidFill>
              <a:srgbClr val="539A69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思源黑体 CN Light" panose="020B0300000000000000" charset="-122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8557206" y="3352800"/>
              <a:ext cx="619126" cy="619124"/>
            </a:xfrm>
            <a:prstGeom prst="roundRect">
              <a:avLst/>
            </a:prstGeom>
            <a:solidFill>
              <a:srgbClr val="539A69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思源黑体 CN Light" panose="020B0300000000000000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438536" y="4159336"/>
              <a:ext cx="3106846" cy="1080772"/>
              <a:chOff x="1218350" y="4492684"/>
              <a:chExt cx="3106846" cy="1080772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218350" y="4763196"/>
                <a:ext cx="3106846" cy="8102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开始上课，老师布置课程实践作业的类型、范围，学生组成小组或单人形式，选择类型，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着手准备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1785621" y="4492684"/>
                <a:ext cx="1972310" cy="3371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第</a:t>
                </a: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8</a:t>
                </a:r>
                <a:r>
                  <a:rPr kumimoji="0" lang="zh-CN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周</a:t>
                </a: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(10.16-10.22)</a:t>
                </a:r>
                <a:endPara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j-ea"/>
                  <a:ea typeface="+mj-ea"/>
                  <a:cs typeface="思源黑体 CN Light" panose="020B0300000000000000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7246038" y="4197436"/>
              <a:ext cx="3106842" cy="1174752"/>
              <a:chOff x="2887132" y="4530784"/>
              <a:chExt cx="3106842" cy="1174752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2887132" y="4895276"/>
                <a:ext cx="3106842" cy="8102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各班学委收齐本班实践作业，以微信群文件的形式发给老师，文件名：班级名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+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近代史纲要实践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作业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3107057" y="4530784"/>
                <a:ext cx="2667000" cy="3371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第</a:t>
                </a: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15</a:t>
                </a:r>
                <a:r>
                  <a:rPr kumimoji="0" lang="zh-CN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周周四前</a:t>
                </a: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(12.4-12.7</a:t>
                </a:r>
                <a:r>
                  <a:rPr kumimoji="0" lang="zh-CN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前</a:t>
                </a: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)</a:t>
                </a:r>
                <a:endPara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j-ea"/>
                  <a:ea typeface="+mj-ea"/>
                  <a:cs typeface="思源黑体 CN Light" panose="020B0300000000000000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4257198" y="2435178"/>
              <a:ext cx="3106842" cy="587610"/>
              <a:chOff x="1967652" y="5066089"/>
              <a:chExt cx="3106842" cy="58761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967652" y="5393751"/>
                <a:ext cx="3106842" cy="2599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学生开始进行实践或进行读书报告的资料搜集、整理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与写作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2255522" y="5066089"/>
                <a:ext cx="2700020" cy="3371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第</a:t>
                </a: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9</a:t>
                </a:r>
                <a:r>
                  <a:rPr kumimoji="0" lang="zh-CN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周至第</a:t>
                </a: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14</a:t>
                </a:r>
                <a:r>
                  <a:rPr kumimoji="0" lang="zh-CN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周</a:t>
                </a: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(10.23-12.3)</a:t>
                </a:r>
                <a:endPara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j-ea"/>
                  <a:ea typeface="+mj-ea"/>
                  <a:cs typeface="思源黑体 CN Light" panose="020B0300000000000000" charset="-122"/>
                </a:endParaRPr>
              </a:p>
            </p:txBody>
          </p:sp>
        </p:grpSp>
      </p:grpSp>
      <p:sp>
        <p:nvSpPr>
          <p:cNvPr id="21" name="文本框 20"/>
          <p:cNvSpPr txBox="1"/>
          <p:nvPr/>
        </p:nvSpPr>
        <p:spPr>
          <a:xfrm>
            <a:off x="2762885" y="5781040"/>
            <a:ext cx="65055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课程实践作业除视频类以外有统一格式模版，会发给</a:t>
            </a:r>
            <a:r>
              <a:rPr lang="zh-CN" altLang="en-US"/>
              <a:t>大家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网上学习相关</a:t>
            </a:r>
            <a:r>
              <a:rPr lang="zh-CN" altLang="en-US" dirty="0"/>
              <a:t>信息</a:t>
            </a:r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1783002" y="1954943"/>
            <a:ext cx="8625996" cy="2941135"/>
            <a:chOff x="1783002" y="2002808"/>
            <a:chExt cx="8625996" cy="2941135"/>
          </a:xfrm>
        </p:grpSpPr>
        <p:grpSp>
          <p:nvGrpSpPr>
            <p:cNvPr id="37" name="组合 36"/>
            <p:cNvGrpSpPr/>
            <p:nvPr/>
          </p:nvGrpSpPr>
          <p:grpSpPr>
            <a:xfrm>
              <a:off x="7724648" y="3524321"/>
              <a:ext cx="2684350" cy="1419622"/>
              <a:chOff x="4753825" y="744945"/>
              <a:chExt cx="2684350" cy="1419622"/>
            </a:xfrm>
          </p:grpSpPr>
          <p:sp>
            <p:nvSpPr>
              <p:cNvPr id="41" name="文本框 40"/>
              <p:cNvSpPr txBox="1"/>
              <p:nvPr/>
            </p:nvSpPr>
            <p:spPr>
              <a:xfrm>
                <a:off x="4753825" y="744945"/>
                <a:ext cx="2684350" cy="3683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>
                      <a:gsLst>
                        <a:gs pos="16000">
                          <a:schemeClr val="accent3">
                            <a:lumMod val="40000"/>
                            <a:lumOff val="60000"/>
                          </a:schemeClr>
                        </a:gs>
                        <a:gs pos="70000">
                          <a:schemeClr val="accent3"/>
                        </a:gs>
                        <a:gs pos="100000">
                          <a:schemeClr val="accent3">
                            <a:lumMod val="50000"/>
                          </a:schemeClr>
                        </a:gs>
                      </a:gsLst>
                      <a:lin ang="5400000" scaled="1"/>
                    </a:gradFill>
                    <a:latin typeface="微软雅黑 Light" panose="020B0502040204020203" pitchFamily="34" charset="-122"/>
                    <a:ea typeface="微软雅黑 Light" panose="020B0502040204020203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注意</a:t>
                </a: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事项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j-ea"/>
                  <a:ea typeface="+mj-ea"/>
                  <a:cs typeface="思源黑体 CN Light" panose="020B0300000000000000" charset="-122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4753825" y="1114277"/>
                <a:ext cx="2684350" cy="105029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在登录注册时，注意选择广东工业大学的中国近现代史纲要课，且课程类型为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”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共享课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”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，选其他类型是无法计算成绩的，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会直接影响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总成绩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8396261" y="2002808"/>
              <a:ext cx="1341120" cy="1341120"/>
              <a:chOff x="8208645" y="2770346"/>
              <a:chExt cx="1341120" cy="1341120"/>
            </a:xfrm>
          </p:grpSpPr>
          <p:sp>
            <p:nvSpPr>
              <p:cNvPr id="39" name="椭圆 38"/>
              <p:cNvSpPr/>
              <p:nvPr/>
            </p:nvSpPr>
            <p:spPr>
              <a:xfrm>
                <a:off x="8208645" y="2770346"/>
                <a:ext cx="1341120" cy="1341120"/>
              </a:xfrm>
              <a:prstGeom prst="ellipse">
                <a:avLst/>
              </a:prstGeom>
              <a:solidFill>
                <a:srgbClr val="539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  <p:pic>
            <p:nvPicPr>
              <p:cNvPr id="40" name="图形 39" descr="解除锁定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p:blipFill>
            <p:spPr>
              <a:xfrm>
                <a:off x="8507674" y="3069375"/>
                <a:ext cx="743063" cy="743063"/>
              </a:xfrm>
              <a:prstGeom prst="rect">
                <a:avLst/>
              </a:prstGeom>
            </p:spPr>
          </p:pic>
        </p:grpSp>
        <p:grpSp>
          <p:nvGrpSpPr>
            <p:cNvPr id="44" name="组合 43"/>
            <p:cNvGrpSpPr/>
            <p:nvPr/>
          </p:nvGrpSpPr>
          <p:grpSpPr>
            <a:xfrm>
              <a:off x="4753825" y="3524321"/>
              <a:ext cx="2684350" cy="1179592"/>
              <a:chOff x="4753825" y="744945"/>
              <a:chExt cx="2684350" cy="1179592"/>
            </a:xfrm>
          </p:grpSpPr>
          <p:sp>
            <p:nvSpPr>
              <p:cNvPr id="48" name="文本框 47"/>
              <p:cNvSpPr txBox="1"/>
              <p:nvPr/>
            </p:nvSpPr>
            <p:spPr>
              <a:xfrm>
                <a:off x="4753825" y="744945"/>
                <a:ext cx="2684350" cy="3683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>
                      <a:gsLst>
                        <a:gs pos="16000">
                          <a:schemeClr val="accent3">
                            <a:lumMod val="40000"/>
                            <a:lumOff val="60000"/>
                          </a:schemeClr>
                        </a:gs>
                        <a:gs pos="70000">
                          <a:schemeClr val="accent3"/>
                        </a:gs>
                        <a:gs pos="100000">
                          <a:schemeClr val="accent3">
                            <a:lumMod val="50000"/>
                          </a:schemeClr>
                        </a:gs>
                      </a:gsLst>
                      <a:lin ang="5400000" scaled="1"/>
                    </a:gradFill>
                    <a:latin typeface="微软雅黑 Light" panose="020B0502040204020203" pitchFamily="34" charset="-122"/>
                    <a:ea typeface="微软雅黑 Light" panose="020B0502040204020203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学习</a:t>
                </a: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内容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j-ea"/>
                  <a:ea typeface="+mj-ea"/>
                  <a:cs typeface="思源黑体 CN Light" panose="020B0300000000000000" charset="-122"/>
                </a:endParaRPr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4753825" y="1114277"/>
                <a:ext cx="2684350" cy="8102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主要为课堂教学内容的补充，以及相关课程资料的掌握与阅读，包括视频材料、参考阅读文献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等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5425440" y="2002808"/>
              <a:ext cx="1341120" cy="1341120"/>
              <a:chOff x="5425440" y="2770346"/>
              <a:chExt cx="1341120" cy="1341120"/>
            </a:xfrm>
          </p:grpSpPr>
          <p:sp>
            <p:nvSpPr>
              <p:cNvPr id="46" name="椭圆 45"/>
              <p:cNvSpPr/>
              <p:nvPr/>
            </p:nvSpPr>
            <p:spPr>
              <a:xfrm>
                <a:off x="5425440" y="2770346"/>
                <a:ext cx="1341120" cy="1341120"/>
              </a:xfrm>
              <a:prstGeom prst="ellipse">
                <a:avLst/>
              </a:prstGeom>
              <a:solidFill>
                <a:srgbClr val="539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  <p:pic>
            <p:nvPicPr>
              <p:cNvPr id="47" name="图形 46" descr="灯泡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724469" y="3069375"/>
                <a:ext cx="743063" cy="743063"/>
              </a:xfrm>
              <a:prstGeom prst="rect">
                <a:avLst/>
              </a:prstGeom>
            </p:spPr>
          </p:pic>
        </p:grpSp>
        <p:grpSp>
          <p:nvGrpSpPr>
            <p:cNvPr id="51" name="组合 50"/>
            <p:cNvGrpSpPr/>
            <p:nvPr/>
          </p:nvGrpSpPr>
          <p:grpSpPr>
            <a:xfrm>
              <a:off x="1783002" y="3524321"/>
              <a:ext cx="2684350" cy="1419622"/>
              <a:chOff x="4753825" y="744945"/>
              <a:chExt cx="2684350" cy="1419622"/>
            </a:xfrm>
          </p:grpSpPr>
          <p:sp>
            <p:nvSpPr>
              <p:cNvPr id="55" name="文本框 54"/>
              <p:cNvSpPr txBox="1"/>
              <p:nvPr/>
            </p:nvSpPr>
            <p:spPr>
              <a:xfrm>
                <a:off x="4753825" y="744945"/>
                <a:ext cx="2684350" cy="3683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>
                      <a:gsLst>
                        <a:gs pos="16000">
                          <a:schemeClr val="accent3">
                            <a:lumMod val="40000"/>
                            <a:lumOff val="60000"/>
                          </a:schemeClr>
                        </a:gs>
                        <a:gs pos="70000">
                          <a:schemeClr val="accent3"/>
                        </a:gs>
                        <a:gs pos="100000">
                          <a:schemeClr val="accent3">
                            <a:lumMod val="50000"/>
                          </a:schemeClr>
                        </a:gs>
                      </a:gsLst>
                      <a:lin ang="5400000" scaled="1"/>
                    </a:gradFill>
                    <a:latin typeface="微软雅黑 Light" panose="020B0502040204020203" pitchFamily="34" charset="-122"/>
                    <a:ea typeface="微软雅黑 Light" panose="020B0502040204020203" pitchFamily="34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学习</a:t>
                </a: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rPr>
                  <a:t>时间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j-ea"/>
                  <a:ea typeface="+mj-ea"/>
                  <a:cs typeface="思源黑体 CN Light" panose="020B0300000000000000" charset="-122"/>
                </a:endParaRPr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4753825" y="1114277"/>
                <a:ext cx="2684350" cy="105029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10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月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16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日至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12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月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24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日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24:00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前为线上系统学习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时间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12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月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25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日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0:00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至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1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月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3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日</a:t>
                </a: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24:00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前为线上系统考试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rPr>
                  <a:t>时间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2454617" y="2002808"/>
              <a:ext cx="1341120" cy="1341120"/>
              <a:chOff x="2642235" y="2770346"/>
              <a:chExt cx="1341120" cy="1341120"/>
            </a:xfrm>
          </p:grpSpPr>
          <p:sp>
            <p:nvSpPr>
              <p:cNvPr id="53" name="椭圆 52"/>
              <p:cNvSpPr/>
              <p:nvPr/>
            </p:nvSpPr>
            <p:spPr>
              <a:xfrm>
                <a:off x="2642235" y="2770346"/>
                <a:ext cx="1341120" cy="1341120"/>
              </a:xfrm>
              <a:prstGeom prst="ellipse">
                <a:avLst/>
              </a:prstGeom>
              <a:solidFill>
                <a:srgbClr val="539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思源黑体 CN Light" panose="020B0300000000000000" charset="-122"/>
                </a:endParaRPr>
              </a:p>
            </p:txBody>
          </p:sp>
          <p:pic>
            <p:nvPicPr>
              <p:cNvPr id="54" name="图形 53" descr="时钟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941264" y="3069375"/>
                <a:ext cx="743063" cy="743063"/>
              </a:xfrm>
              <a:prstGeom prst="rect">
                <a:avLst/>
              </a:prstGeom>
            </p:spPr>
          </p:pic>
        </p:grpSp>
      </p:grpSp>
      <p:sp>
        <p:nvSpPr>
          <p:cNvPr id="4" name="文本框 3"/>
          <p:cNvSpPr txBox="1"/>
          <p:nvPr/>
        </p:nvSpPr>
        <p:spPr>
          <a:xfrm>
            <a:off x="988695" y="5659120"/>
            <a:ext cx="48507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网上学习</a:t>
            </a:r>
            <a:r>
              <a:rPr lang="zh-CN" altLang="en-US"/>
              <a:t>详细内容参见分发给大家的平台</a:t>
            </a:r>
            <a:r>
              <a:rPr lang="zh-CN" altLang="en-US"/>
              <a:t>手册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课堂表现相关</a:t>
            </a:r>
            <a:r>
              <a:rPr lang="zh-CN" altLang="en-US" dirty="0"/>
              <a:t>内容</a:t>
            </a:r>
            <a:endParaRPr lang="zh-CN" altLang="en-US" dirty="0"/>
          </a:p>
        </p:txBody>
      </p:sp>
      <p:grpSp>
        <p:nvGrpSpPr>
          <p:cNvPr id="55" name="组合 54"/>
          <p:cNvGrpSpPr/>
          <p:nvPr/>
        </p:nvGrpSpPr>
        <p:grpSpPr>
          <a:xfrm>
            <a:off x="1246869" y="1840530"/>
            <a:ext cx="9698261" cy="3793508"/>
            <a:chOff x="1220892" y="1808163"/>
            <a:chExt cx="9698261" cy="3793508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6068868" y="1808163"/>
              <a:ext cx="0" cy="3392839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1" name="组合 50"/>
            <p:cNvGrpSpPr/>
            <p:nvPr/>
          </p:nvGrpSpPr>
          <p:grpSpPr>
            <a:xfrm>
              <a:off x="1220892" y="1808163"/>
              <a:ext cx="4529909" cy="692168"/>
              <a:chOff x="1220892" y="1808163"/>
              <a:chExt cx="4529909" cy="692168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1935787" y="1808163"/>
                <a:ext cx="3815014" cy="692168"/>
                <a:chOff x="8972043" y="1868619"/>
                <a:chExt cx="3884120" cy="692168"/>
              </a:xfrm>
            </p:grpSpPr>
            <p:sp>
              <p:nvSpPr>
                <p:cNvPr id="7" name="文本框 6"/>
                <p:cNvSpPr txBox="1"/>
                <p:nvPr/>
              </p:nvSpPr>
              <p:spPr>
                <a:xfrm>
                  <a:off x="8972043" y="1868619"/>
                  <a:ext cx="1815379" cy="36830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zh-CN"/>
                  </a:defPPr>
                  <a:lvl1pPr>
                    <a:defRPr sz="2400">
                      <a:gradFill>
                        <a:gsLst>
                          <a:gs pos="16000">
                            <a:schemeClr val="accent3">
                              <a:lumMod val="40000"/>
                              <a:lumOff val="60000"/>
                            </a:schemeClr>
                          </a:gs>
                          <a:gs pos="70000">
                            <a:schemeClr val="accent3"/>
                          </a:gs>
                          <a:gs pos="100000">
                            <a:schemeClr val="accent3">
                              <a:lumMod val="50000"/>
                            </a:schemeClr>
                          </a:gs>
                        </a:gsLst>
                        <a:lin ang="5400000" scaled="1"/>
                      </a:gradFill>
                      <a:latin typeface="微软雅黑 Light" panose="020B0502040204020203" pitchFamily="34" charset="-122"/>
                      <a:ea typeface="微软雅黑 Light" panose="020B0502040204020203" pitchFamily="34" charset="-122"/>
                    </a:defRPr>
                  </a:lvl1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课堂表现</a:t>
                  </a:r>
                  <a:r>
                    <a:rPr kumimoji="0" lang="zh-CN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的组成</a:t>
                  </a: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972043" y="2211537"/>
                  <a:ext cx="3884120" cy="34925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课堂表现包括两个部分，考勤和课堂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展示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</p:txBody>
            </p:sp>
          </p:grpSp>
          <p:grpSp>
            <p:nvGrpSpPr>
              <p:cNvPr id="28" name="组合 27"/>
              <p:cNvGrpSpPr/>
              <p:nvPr/>
            </p:nvGrpSpPr>
            <p:grpSpPr>
              <a:xfrm>
                <a:off x="1220892" y="1927930"/>
                <a:ext cx="662940" cy="550518"/>
                <a:chOff x="5866870" y="1564845"/>
                <a:chExt cx="662940" cy="550518"/>
              </a:xfrm>
            </p:grpSpPr>
            <p:sp>
              <p:nvSpPr>
                <p:cNvPr id="2" name="椭圆 1"/>
                <p:cNvSpPr/>
                <p:nvPr/>
              </p:nvSpPr>
              <p:spPr>
                <a:xfrm>
                  <a:off x="5923080" y="1564845"/>
                  <a:ext cx="550520" cy="550518"/>
                </a:xfrm>
                <a:prstGeom prst="ellipse">
                  <a:avLst/>
                </a:prstGeom>
                <a:solidFill>
                  <a:srgbClr val="539A69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CN" sz="2000" b="1" dirty="0">
                    <a:solidFill>
                      <a:srgbClr val="539A69"/>
                    </a:solidFill>
                    <a:latin typeface="+mj-ea"/>
                    <a:ea typeface="+mj-ea"/>
                    <a:cs typeface="+mn-ea"/>
                    <a:sym typeface="+mn-lt"/>
                  </a:endParaRPr>
                </a:p>
              </p:txBody>
            </p:sp>
            <p:sp>
              <p:nvSpPr>
                <p:cNvPr id="27" name="文本框 26"/>
                <p:cNvSpPr txBox="1"/>
                <p:nvPr/>
              </p:nvSpPr>
              <p:spPr>
                <a:xfrm>
                  <a:off x="5866870" y="1664328"/>
                  <a:ext cx="66294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dirty="0">
                      <a:solidFill>
                        <a:schemeClr val="bg1"/>
                      </a:solidFill>
                      <a:latin typeface="+mj-ea"/>
                      <a:ea typeface="+mj-ea"/>
                      <a:cs typeface="思源黑体 CN Light" panose="020B0300000000000000" charset="-122"/>
                    </a:rPr>
                    <a:t>01</a:t>
                  </a:r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  <a:cs typeface="思源黑体 CN Light" panose="020B0300000000000000" charset="-122"/>
                  </a:endParaRPr>
                </a:p>
              </p:txBody>
            </p:sp>
          </p:grpSp>
        </p:grpSp>
        <p:grpSp>
          <p:nvGrpSpPr>
            <p:cNvPr id="52" name="组合 51"/>
            <p:cNvGrpSpPr/>
            <p:nvPr/>
          </p:nvGrpSpPr>
          <p:grpSpPr>
            <a:xfrm>
              <a:off x="1220892" y="3749319"/>
              <a:ext cx="4529909" cy="1467503"/>
              <a:chOff x="1220892" y="3749319"/>
              <a:chExt cx="4529909" cy="1467503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1935787" y="3749319"/>
                <a:ext cx="3815014" cy="1467503"/>
                <a:chOff x="8972043" y="1868619"/>
                <a:chExt cx="3884120" cy="1467503"/>
              </a:xfrm>
            </p:grpSpPr>
            <p:sp>
              <p:nvSpPr>
                <p:cNvPr id="35" name="文本框 34"/>
                <p:cNvSpPr txBox="1"/>
                <p:nvPr/>
              </p:nvSpPr>
              <p:spPr>
                <a:xfrm>
                  <a:off x="8972043" y="1868619"/>
                  <a:ext cx="1601387" cy="36830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zh-CN"/>
                  </a:defPPr>
                  <a:lvl1pPr>
                    <a:defRPr sz="2400">
                      <a:gradFill>
                        <a:gsLst>
                          <a:gs pos="16000">
                            <a:schemeClr val="accent3">
                              <a:lumMod val="40000"/>
                              <a:lumOff val="60000"/>
                            </a:schemeClr>
                          </a:gs>
                          <a:gs pos="70000">
                            <a:schemeClr val="accent3"/>
                          </a:gs>
                          <a:gs pos="100000">
                            <a:schemeClr val="accent3">
                              <a:lumMod val="50000"/>
                            </a:schemeClr>
                          </a:gs>
                        </a:gsLst>
                        <a:lin ang="5400000" scaled="1"/>
                      </a:gradFill>
                      <a:latin typeface="微软雅黑 Light" panose="020B0502040204020203" pitchFamily="34" charset="-122"/>
                      <a:ea typeface="微软雅黑 Light" panose="020B0502040204020203" pitchFamily="34" charset="-122"/>
                    </a:defRPr>
                  </a:lvl1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有关考勤</a:t>
                  </a:r>
                  <a:r>
                    <a:rPr kumimoji="0" lang="en-US" altLang="zh-CN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 5</a:t>
                  </a:r>
                  <a:r>
                    <a:rPr kumimoji="0" lang="zh-CN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分</a:t>
                  </a: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endParaRPr>
                </a:p>
              </p:txBody>
            </p:sp>
            <p:sp>
              <p:nvSpPr>
                <p:cNvPr id="36" name="矩形 35"/>
                <p:cNvSpPr/>
                <p:nvPr/>
              </p:nvSpPr>
              <p:spPr>
                <a:xfrm>
                  <a:off x="8972043" y="2211537"/>
                  <a:ext cx="3884120" cy="112458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按时上课，不迟到早退及旷课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等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有事请假需在上课前通过学委向老师说明并提交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假条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通过课堂随机点名或以其他方式检查大家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考勤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</p:txBody>
            </p:sp>
          </p:grpSp>
          <p:grpSp>
            <p:nvGrpSpPr>
              <p:cNvPr id="32" name="组合 31"/>
              <p:cNvGrpSpPr/>
              <p:nvPr/>
            </p:nvGrpSpPr>
            <p:grpSpPr>
              <a:xfrm>
                <a:off x="1220892" y="3869086"/>
                <a:ext cx="662940" cy="550518"/>
                <a:chOff x="5866870" y="1564845"/>
                <a:chExt cx="662940" cy="550518"/>
              </a:xfrm>
            </p:grpSpPr>
            <p:sp>
              <p:nvSpPr>
                <p:cNvPr id="33" name="椭圆 32"/>
                <p:cNvSpPr/>
                <p:nvPr/>
              </p:nvSpPr>
              <p:spPr>
                <a:xfrm>
                  <a:off x="5923080" y="1564845"/>
                  <a:ext cx="550520" cy="550518"/>
                </a:xfrm>
                <a:prstGeom prst="ellipse">
                  <a:avLst/>
                </a:prstGeom>
                <a:solidFill>
                  <a:srgbClr val="539A69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CN" sz="2000" b="1" dirty="0">
                    <a:solidFill>
                      <a:srgbClr val="539A69"/>
                    </a:solidFill>
                    <a:latin typeface="+mj-ea"/>
                    <a:ea typeface="+mj-ea"/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文本框 33"/>
                <p:cNvSpPr txBox="1"/>
                <p:nvPr/>
              </p:nvSpPr>
              <p:spPr>
                <a:xfrm>
                  <a:off x="5866870" y="1664328"/>
                  <a:ext cx="66294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dirty="0">
                      <a:solidFill>
                        <a:schemeClr val="bg1"/>
                      </a:solidFill>
                      <a:latin typeface="+mj-ea"/>
                      <a:ea typeface="+mj-ea"/>
                      <a:cs typeface="思源黑体 CN Light" panose="020B0300000000000000" charset="-122"/>
                    </a:rPr>
                    <a:t>02</a:t>
                  </a:r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  <a:cs typeface="思源黑体 CN Light" panose="020B0300000000000000" charset="-122"/>
                  </a:endParaRPr>
                </a:p>
              </p:txBody>
            </p:sp>
          </p:grpSp>
        </p:grpSp>
        <p:grpSp>
          <p:nvGrpSpPr>
            <p:cNvPr id="53" name="组合 52"/>
            <p:cNvGrpSpPr/>
            <p:nvPr/>
          </p:nvGrpSpPr>
          <p:grpSpPr>
            <a:xfrm>
              <a:off x="6389244" y="1808163"/>
              <a:ext cx="4529909" cy="3793508"/>
              <a:chOff x="6389244" y="1808163"/>
              <a:chExt cx="4529909" cy="3793508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104139" y="1808163"/>
                <a:ext cx="3815014" cy="3793508"/>
                <a:chOff x="8972043" y="1868619"/>
                <a:chExt cx="3884120" cy="3793508"/>
              </a:xfrm>
            </p:grpSpPr>
            <p:sp>
              <p:nvSpPr>
                <p:cNvPr id="42" name="文本框 41"/>
                <p:cNvSpPr txBox="1"/>
                <p:nvPr/>
              </p:nvSpPr>
              <p:spPr>
                <a:xfrm>
                  <a:off x="8972043" y="1868619"/>
                  <a:ext cx="2765091" cy="36830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zh-CN"/>
                  </a:defPPr>
                  <a:lvl1pPr>
                    <a:defRPr sz="2400">
                      <a:gradFill>
                        <a:gsLst>
                          <a:gs pos="16000">
                            <a:schemeClr val="accent3">
                              <a:lumMod val="40000"/>
                              <a:lumOff val="60000"/>
                            </a:schemeClr>
                          </a:gs>
                          <a:gs pos="70000">
                            <a:schemeClr val="accent3"/>
                          </a:gs>
                          <a:gs pos="100000">
                            <a:schemeClr val="accent3">
                              <a:lumMod val="50000"/>
                            </a:schemeClr>
                          </a:gs>
                        </a:gsLst>
                        <a:lin ang="5400000" scaled="1"/>
                      </a:gradFill>
                      <a:latin typeface="微软雅黑 Light" panose="020B0502040204020203" pitchFamily="34" charset="-122"/>
                      <a:ea typeface="微软雅黑 Light" panose="020B0502040204020203" pitchFamily="34" charset="-122"/>
                    </a:defRPr>
                  </a:lvl1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有关课堂展示</a:t>
                  </a:r>
                  <a:r>
                    <a:rPr kumimoji="0" lang="en-US" altLang="zh-CN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 </a:t>
                  </a:r>
                  <a:r>
                    <a:rPr kumimoji="0" lang="zh-CN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下限为</a:t>
                  </a:r>
                  <a:r>
                    <a:rPr kumimoji="0" lang="en-US" altLang="zh-CN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5</a:t>
                  </a:r>
                  <a:r>
                    <a:rPr kumimoji="0" lang="zh-CN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思源黑体 CN Light" panose="020B0300000000000000" charset="-122"/>
                    </a:rPr>
                    <a:t>分</a:t>
                  </a: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思源黑体 CN Light" panose="020B0300000000000000" charset="-122"/>
                  </a:endParaRPr>
                </a:p>
              </p:txBody>
            </p:sp>
            <p:sp>
              <p:nvSpPr>
                <p:cNvPr id="43" name="矩形 42"/>
                <p:cNvSpPr/>
                <p:nvPr/>
              </p:nvSpPr>
              <p:spPr>
                <a:xfrm>
                  <a:off x="8972043" y="2211537"/>
                  <a:ext cx="3884120" cy="345059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时间：从第</a:t>
                  </a: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9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周开始至</a:t>
                  </a: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15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周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结束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有意愿的同学可单人或者组队上讲台讲述与课程相关的内容，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制作课件并署名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展示时间通常是第</a:t>
                  </a: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2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节课后半段，时长不超过</a:t>
                  </a: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10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分钟，展示完成以后教师会根据讲述内容进行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点评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根据教学安排，每周有两次展示机会，本学期一共</a:t>
                  </a: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14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次机会，每次不超过两个小组或个人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上台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有意愿展示的同学提前一周将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主题告知学习委员，由学委告知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老师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  <a:p>
                  <a:pPr lvl="0">
                    <a:lnSpc>
                      <a:spcPct val="120000"/>
                    </a:lnSpc>
                    <a:defRPr/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对于展示的同学，特别是上台讲解的同学，有额外加分，计入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思源黑体 CN Light" panose="020B0300000000000000" charset="-122"/>
                    </a:rPr>
                    <a:t>平时成绩，以资鼓励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思源黑体 CN Light" panose="020B0300000000000000" charset="-122"/>
                  </a:endParaRPr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6389244" y="1927930"/>
                <a:ext cx="662940" cy="550518"/>
                <a:chOff x="5866870" y="1564845"/>
                <a:chExt cx="662940" cy="550518"/>
              </a:xfrm>
            </p:grpSpPr>
            <p:sp>
              <p:nvSpPr>
                <p:cNvPr id="40" name="椭圆 39"/>
                <p:cNvSpPr/>
                <p:nvPr/>
              </p:nvSpPr>
              <p:spPr>
                <a:xfrm>
                  <a:off x="5923080" y="1564845"/>
                  <a:ext cx="550520" cy="550518"/>
                </a:xfrm>
                <a:prstGeom prst="ellipse">
                  <a:avLst/>
                </a:prstGeom>
                <a:solidFill>
                  <a:srgbClr val="539A69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CN" sz="2000" b="1" dirty="0">
                    <a:solidFill>
                      <a:srgbClr val="539A69"/>
                    </a:solidFill>
                    <a:latin typeface="+mj-ea"/>
                    <a:ea typeface="+mj-ea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文本框 40"/>
                <p:cNvSpPr txBox="1"/>
                <p:nvPr/>
              </p:nvSpPr>
              <p:spPr>
                <a:xfrm>
                  <a:off x="5866870" y="1664328"/>
                  <a:ext cx="66294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dirty="0">
                      <a:solidFill>
                        <a:schemeClr val="bg1"/>
                      </a:solidFill>
                      <a:latin typeface="+mj-ea"/>
                      <a:ea typeface="+mj-ea"/>
                      <a:cs typeface="思源黑体 CN Light" panose="020B0300000000000000" charset="-122"/>
                    </a:rPr>
                    <a:t>03</a:t>
                  </a:r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  <a:cs typeface="思源黑体 CN Light" panose="020B0300000000000000" charset="-122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ISLIDE.GUIDESSETTING" val="{&quot;Id&quot;:null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绿色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思源黑体 N ; L">
      <a:majorFont>
        <a:latin typeface="思源黑体 CN Normal"/>
        <a:ea typeface="思源黑体 CN Normal"/>
        <a:cs typeface=""/>
      </a:majorFont>
      <a:minorFont>
        <a:latin typeface="思源黑体 CN Light"/>
        <a:ea typeface="思源黑体 CN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Light"/>
        <a:ea typeface=""/>
        <a:cs typeface=""/>
        <a:font script="Jpan" typeface="游ゴシック"/>
        <a:font script="Hang" typeface="맑은 고딕"/>
        <a:font script="Hans" typeface="思源黑体 CN Light"/>
        <a:font script="Hant" typeface="新細明體"/>
        <a:font script="Arab" typeface="思源黑体 CN Light"/>
        <a:font script="Hebr" typeface="思源黑体 CN Ligh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Light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Light"/>
        <a:ea typeface=""/>
        <a:cs typeface=""/>
        <a:font script="Jpan" typeface="ＭＳ Ｐゴシック"/>
        <a:font script="Hang" typeface="맑은 고딕"/>
        <a:font script="Hans" typeface="思源黑体 CN Light"/>
        <a:font script="Hant" typeface="新細明體"/>
        <a:font script="Arab" typeface="思源黑体 CN Light"/>
        <a:font script="Hebr" typeface="思源黑体 CN Ligh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Light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1231</Words>
  <Application>WPS 演示</Application>
  <PresentationFormat>宽屏</PresentationFormat>
  <Paragraphs>121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宋体</vt:lpstr>
      <vt:lpstr>Wingdings</vt:lpstr>
      <vt:lpstr>思源黑体 CN Light</vt:lpstr>
      <vt:lpstr>思源宋体 CN SemiBold</vt:lpstr>
      <vt:lpstr>汉仪书宋二KW</vt:lpstr>
      <vt:lpstr>汉仪中黑KW</vt:lpstr>
      <vt:lpstr>微软雅黑 Light</vt:lpstr>
      <vt:lpstr>思源黑体 CN Normal</vt:lpstr>
      <vt:lpstr>微软雅黑</vt:lpstr>
      <vt:lpstr>汉仪旗黑</vt:lpstr>
      <vt:lpstr>宋体</vt:lpstr>
      <vt:lpstr>Arial Unicode MS</vt:lpstr>
      <vt:lpstr>思源黑体 CN Light</vt:lpstr>
      <vt:lpstr>Wingdings</vt:lpstr>
      <vt:lpstr>思源宋体 CN SemiBold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馍先森</cp:lastModifiedBy>
  <cp:revision>31</cp:revision>
  <dcterms:created xsi:type="dcterms:W3CDTF">2023-10-15T02:20:36Z</dcterms:created>
  <dcterms:modified xsi:type="dcterms:W3CDTF">2023-10-15T02:20:36Z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2052-6.2.1.8344</vt:lpwstr>
  </property>
  <property fmtid="{D5CDD505-2E9C-101B-9397-08002B2CF9AE}" pid="3" name="ICV">
    <vt:lpwstr>141D497B2B7E709FFA372B65038FE6C0_41</vt:lpwstr>
  </property>
</Properties>
</file>

<file path=docProps/thumbnail.jpeg>
</file>